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0" r:id="rId2"/>
  </p:sldMasterIdLst>
  <p:notesMasterIdLst>
    <p:notesMasterId r:id="rId70"/>
  </p:notesMasterIdLst>
  <p:sldIdLst>
    <p:sldId id="257" r:id="rId3"/>
    <p:sldId id="260" r:id="rId4"/>
    <p:sldId id="261" r:id="rId5"/>
    <p:sldId id="314" r:id="rId6"/>
    <p:sldId id="259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4" r:id="rId18"/>
    <p:sldId id="280" r:id="rId19"/>
    <p:sldId id="277" r:id="rId20"/>
    <p:sldId id="286" r:id="rId21"/>
    <p:sldId id="279" r:id="rId22"/>
    <p:sldId id="284" r:id="rId23"/>
    <p:sldId id="356" r:id="rId24"/>
    <p:sldId id="287" r:id="rId25"/>
    <p:sldId id="291" r:id="rId26"/>
    <p:sldId id="357" r:id="rId27"/>
    <p:sldId id="306" r:id="rId28"/>
    <p:sldId id="307" r:id="rId29"/>
    <p:sldId id="316" r:id="rId30"/>
    <p:sldId id="317" r:id="rId31"/>
    <p:sldId id="320" r:id="rId32"/>
    <p:sldId id="302" r:id="rId33"/>
    <p:sldId id="303" r:id="rId34"/>
    <p:sldId id="308" r:id="rId35"/>
    <p:sldId id="309" r:id="rId36"/>
    <p:sldId id="312" r:id="rId37"/>
    <p:sldId id="358" r:id="rId38"/>
    <p:sldId id="322" r:id="rId39"/>
    <p:sldId id="323" r:id="rId40"/>
    <p:sldId id="324" r:id="rId41"/>
    <p:sldId id="325" r:id="rId42"/>
    <p:sldId id="326" r:id="rId43"/>
    <p:sldId id="327" r:id="rId44"/>
    <p:sldId id="262" r:id="rId45"/>
    <p:sldId id="329" r:id="rId46"/>
    <p:sldId id="264" r:id="rId47"/>
    <p:sldId id="330" r:id="rId48"/>
    <p:sldId id="359" r:id="rId49"/>
    <p:sldId id="334" r:id="rId50"/>
    <p:sldId id="335" r:id="rId51"/>
    <p:sldId id="336" r:id="rId52"/>
    <p:sldId id="337" r:id="rId53"/>
    <p:sldId id="338" r:id="rId54"/>
    <p:sldId id="339" r:id="rId55"/>
    <p:sldId id="341" r:id="rId56"/>
    <p:sldId id="288" r:id="rId57"/>
    <p:sldId id="342" r:id="rId58"/>
    <p:sldId id="343" r:id="rId59"/>
    <p:sldId id="275" r:id="rId60"/>
    <p:sldId id="344" r:id="rId61"/>
    <p:sldId id="345" r:id="rId62"/>
    <p:sldId id="346" r:id="rId63"/>
    <p:sldId id="348" r:id="rId64"/>
    <p:sldId id="351" r:id="rId65"/>
    <p:sldId id="353" r:id="rId66"/>
    <p:sldId id="313" r:id="rId67"/>
    <p:sldId id="355" r:id="rId68"/>
    <p:sldId id="310" r:id="rId6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1109-6B61-4883-B208-12984F214BAE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485CB-81BE-48A4-B95B-AC66A217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8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Goostman</a:t>
            </a:r>
            <a:r>
              <a:rPr lang="en-US" dirty="0"/>
              <a:t> is portrayed as a 13-year-old Ukrainian boy—characteristics that are intended to induce forgiveness in those with whom it interacts for its grammatical errors and lack of general knowledge</a:t>
            </a:r>
          </a:p>
          <a:p>
            <a:endParaRPr lang="nl-NL" dirty="0"/>
          </a:p>
          <a:p>
            <a:r>
              <a:rPr lang="nl-NL" dirty="0"/>
              <a:t>“</a:t>
            </a:r>
            <a:r>
              <a:rPr lang="nl-NL" dirty="0" err="1"/>
              <a:t>Passed</a:t>
            </a:r>
            <a:r>
              <a:rPr lang="nl-NL" dirty="0"/>
              <a:t>” </a:t>
            </a:r>
            <a:r>
              <a:rPr lang="nl-NL" dirty="0" err="1"/>
              <a:t>the</a:t>
            </a:r>
            <a:r>
              <a:rPr lang="nl-NL" dirty="0"/>
              <a:t> test </a:t>
            </a:r>
            <a:r>
              <a:rPr lang="en-US" dirty="0"/>
              <a:t>33%  in 2014 of the judges were convinced that the bot was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106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Mars</a:t>
            </a:r>
            <a:r>
              <a:rPr lang="nl-NL" baseline="0" dirty="0"/>
              <a:t> rover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684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Fortran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oldest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654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spirit</a:t>
            </a:r>
            <a:r>
              <a:rPr lang="nl-NL" baseline="0" dirty="0"/>
              <a:t> is </a:t>
            </a:r>
            <a:r>
              <a:rPr lang="nl-NL" baseline="0" dirty="0" err="1"/>
              <a:t>willing</a:t>
            </a:r>
            <a:r>
              <a:rPr lang="nl-NL" baseline="0" dirty="0"/>
              <a:t>, but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flesh</a:t>
            </a:r>
            <a:r>
              <a:rPr lang="nl-NL" baseline="0" dirty="0"/>
              <a:t> is </a:t>
            </a:r>
            <a:r>
              <a:rPr lang="nl-NL" baseline="0" dirty="0" err="1"/>
              <a:t>weak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27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spirit</a:t>
            </a:r>
            <a:r>
              <a:rPr lang="nl-NL" baseline="0" dirty="0"/>
              <a:t> is </a:t>
            </a:r>
            <a:r>
              <a:rPr lang="nl-NL" baseline="0" dirty="0" err="1"/>
              <a:t>willing</a:t>
            </a:r>
            <a:r>
              <a:rPr lang="nl-NL" baseline="0" dirty="0"/>
              <a:t>, but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flesh</a:t>
            </a:r>
            <a:r>
              <a:rPr lang="nl-NL" baseline="0" dirty="0"/>
              <a:t> is </a:t>
            </a:r>
            <a:r>
              <a:rPr lang="nl-NL" baseline="0" dirty="0" err="1"/>
              <a:t>weak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78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Including the annoying</a:t>
            </a:r>
            <a:r>
              <a:rPr lang="en-GB" baseline="0" dirty="0"/>
              <a:t> </a:t>
            </a:r>
            <a:r>
              <a:rPr lang="en-GB" dirty="0"/>
              <a:t>Office Assistant 2003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06766-ECAC-46DA-9E29-87818540A887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45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for Sydney's Kingsford Smith airport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06766-ECAC-46DA-9E29-87818540A887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347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/>
              <a:t>Medical</a:t>
            </a:r>
            <a:r>
              <a:rPr lang="nl-NL" dirty="0"/>
              <a:t> </a:t>
            </a:r>
            <a:r>
              <a:rPr lang="nl-NL" dirty="0" err="1"/>
              <a:t>diagonosis</a:t>
            </a:r>
            <a:r>
              <a:rPr lang="nl-NL" baseline="0" dirty="0"/>
              <a:t> system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argued</a:t>
            </a:r>
            <a:r>
              <a:rPr lang="nl-NL" baseline="0" dirty="0"/>
              <a:t> as </a:t>
            </a:r>
            <a:r>
              <a:rPr lang="nl-NL" baseline="0" dirty="0" err="1"/>
              <a:t>multi</a:t>
            </a:r>
            <a:r>
              <a:rPr lang="nl-NL" baseline="0" dirty="0"/>
              <a:t>-agent,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patients</a:t>
            </a:r>
            <a:r>
              <a:rPr lang="nl-NL" baseline="0" dirty="0"/>
              <a:t>, </a:t>
            </a:r>
            <a:r>
              <a:rPr lang="nl-NL" baseline="0" dirty="0" err="1"/>
              <a:t>staff</a:t>
            </a:r>
            <a:r>
              <a:rPr lang="nl-NL" baseline="0" dirty="0"/>
              <a:t> is </a:t>
            </a:r>
            <a:r>
              <a:rPr lang="nl-NL" baseline="0" dirty="0" err="1"/>
              <a:t>involved</a:t>
            </a:r>
            <a:endParaRPr lang="nl-NL" baseline="0" dirty="0"/>
          </a:p>
          <a:p>
            <a:r>
              <a:rPr lang="nl-NL" baseline="0" dirty="0" err="1"/>
              <a:t>Playing</a:t>
            </a:r>
            <a:r>
              <a:rPr lang="nl-NL" baseline="0" dirty="0"/>
              <a:t> a </a:t>
            </a:r>
            <a:r>
              <a:rPr lang="nl-NL" baseline="0" dirty="0" err="1"/>
              <a:t>chess</a:t>
            </a:r>
            <a:r>
              <a:rPr lang="nl-NL" baseline="0" dirty="0"/>
              <a:t> </a:t>
            </a:r>
            <a:r>
              <a:rPr lang="nl-NL" baseline="0" dirty="0" err="1"/>
              <a:t>tournament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regarded</a:t>
            </a:r>
            <a:r>
              <a:rPr lang="nl-NL" baseline="0" dirty="0"/>
              <a:t> </a:t>
            </a:r>
            <a:r>
              <a:rPr lang="nl-NL" baseline="0" dirty="0" err="1"/>
              <a:t>episodic</a:t>
            </a:r>
            <a:r>
              <a:rPr lang="nl-NL" baseline="0" dirty="0"/>
              <a:t>, on a high level, a </a:t>
            </a:r>
            <a:r>
              <a:rPr lang="nl-NL" baseline="0" dirty="0" err="1"/>
              <a:t>the</a:t>
            </a:r>
            <a:r>
              <a:rPr lang="nl-NL" baseline="0" dirty="0"/>
              <a:t> performance in </a:t>
            </a:r>
            <a:r>
              <a:rPr lang="nl-NL" baseline="0" dirty="0" err="1"/>
              <a:t>one</a:t>
            </a:r>
            <a:r>
              <a:rPr lang="nl-NL" baseline="0" dirty="0"/>
              <a:t> game is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influenced</a:t>
            </a:r>
            <a:r>
              <a:rPr lang="nl-NL" baseline="0" dirty="0"/>
              <a:t> </a:t>
            </a:r>
            <a:r>
              <a:rPr lang="nl-NL" baseline="0" dirty="0" err="1"/>
              <a:t>played</a:t>
            </a:r>
            <a:r>
              <a:rPr lang="nl-NL" baseline="0" dirty="0"/>
              <a:t> in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previous</a:t>
            </a:r>
            <a:r>
              <a:rPr lang="nl-NL" baseline="0" dirty="0"/>
              <a:t> game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C06766-ECAC-46DA-9E29-87818540A887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511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spirit</a:t>
            </a:r>
            <a:r>
              <a:rPr lang="nl-NL" baseline="0" dirty="0"/>
              <a:t> is </a:t>
            </a:r>
            <a:r>
              <a:rPr lang="nl-NL" baseline="0" dirty="0" err="1"/>
              <a:t>willing</a:t>
            </a:r>
            <a:r>
              <a:rPr lang="nl-NL" baseline="0" dirty="0"/>
              <a:t>, but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flesh</a:t>
            </a:r>
            <a:r>
              <a:rPr lang="nl-NL" baseline="0" dirty="0"/>
              <a:t> is </a:t>
            </a:r>
            <a:r>
              <a:rPr lang="nl-NL" baseline="0" dirty="0" err="1"/>
              <a:t>weak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02F86D-29A4-43CB-A727-A1748B41FCA7}" type="slidenum">
              <a:rPr lang="nl-NL" smtClean="0"/>
              <a:pPr>
                <a:defRPr/>
              </a:pPr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407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49250" y="1219200"/>
            <a:ext cx="833755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49250" y="2093913"/>
            <a:ext cx="833755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518025" y="539015"/>
            <a:ext cx="41687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240995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en verticale teks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49250" y="1219200"/>
            <a:ext cx="833755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 rot="5400000">
            <a:off x="2460624" y="-17461"/>
            <a:ext cx="4114800" cy="8337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456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77561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en verticale teks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49250" y="1219200"/>
            <a:ext cx="833755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 rot="5400000">
            <a:off x="2460624" y="-17461"/>
            <a:ext cx="4114800" cy="8337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18025" y="539015"/>
            <a:ext cx="41687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121731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e titel en teks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 rot="5400000">
            <a:off x="5149849" y="2671763"/>
            <a:ext cx="4989513" cy="2084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 rot="5400000">
            <a:off x="904874" y="663575"/>
            <a:ext cx="4989513" cy="6100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18025" y="539015"/>
            <a:ext cx="41687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8637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765175"/>
            <a:ext cx="8453438" cy="757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304800" y="1557338"/>
            <a:ext cx="8453438" cy="44577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nl-NL" noProof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7380288" y="6256338"/>
            <a:ext cx="1506537" cy="8239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D569B05-E15D-4604-A229-205DE6135E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518025" y="539015"/>
            <a:ext cx="41687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141841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bg>
      <p:bgPr>
        <a:solidFill>
          <a:srgbClr val="00A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4114800" y="76200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1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18025" y="539015"/>
            <a:ext cx="41687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2450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4838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bg>
      <p:bgPr>
        <a:solidFill>
          <a:srgbClr val="00A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4114800" y="76200"/>
            <a:ext cx="13716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0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49250" y="1219200"/>
            <a:ext cx="833755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49250" y="2093913"/>
            <a:ext cx="833755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2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349250" y="1219200"/>
            <a:ext cx="833755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349250" y="2093913"/>
            <a:ext cx="833755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7772400" y="6369050"/>
            <a:ext cx="990599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337300"/>
            <a:ext cx="9144000" cy="5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210900" y="6306675"/>
            <a:ext cx="6188700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1752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2" r:id="rId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4140200" y="71438"/>
            <a:ext cx="1295400" cy="765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3" charset="0"/>
              <a:buNone/>
            </a:pPr>
            <a:endParaRPr lang="nl-NL" sz="2400" kern="1200">
              <a:solidFill>
                <a:srgbClr val="FFFFFF"/>
              </a:solidFill>
              <a:latin typeface="Times New Roman" pitchFamily="33" charset="0"/>
              <a:ea typeface="DejaVu Sans" charset="0"/>
              <a:cs typeface="DejaVu Sans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724400" y="251243"/>
            <a:ext cx="4187873" cy="58695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defTabSz="449263" eaLnBrk="0" fontAlgn="base" hangingPunct="0">
              <a:spcBef>
                <a:spcPts val="1000"/>
              </a:spcBef>
              <a:spcAft>
                <a:spcPct val="0"/>
              </a:spcAft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 kern="1200" dirty="0">
                <a:solidFill>
                  <a:srgbClr val="FF6600"/>
                </a:solidFill>
                <a:latin typeface="Verdana" pitchFamily="33" charset="0"/>
                <a:ea typeface="DejaVu Sans" charset="0"/>
                <a:cs typeface="DejaVu Sans" charset="0"/>
              </a:rPr>
              <a:t>Department of Data Science and </a:t>
            </a:r>
            <a:r>
              <a:rPr lang="de-DE" sz="1600" b="1" kern="1200" dirty="0" err="1">
                <a:solidFill>
                  <a:srgbClr val="FF6600"/>
                </a:solidFill>
                <a:latin typeface="Verdana" pitchFamily="33" charset="0"/>
                <a:ea typeface="DejaVu Sans" charset="0"/>
                <a:cs typeface="DejaVu Sans" charset="0"/>
              </a:rPr>
              <a:t>Knowledge</a:t>
            </a:r>
            <a:r>
              <a:rPr lang="de-DE" sz="1600" b="1" kern="1200" dirty="0">
                <a:solidFill>
                  <a:srgbClr val="FF6600"/>
                </a:solidFill>
                <a:latin typeface="Verdana" pitchFamily="33" charset="0"/>
                <a:ea typeface="DejaVu Sans" charset="0"/>
                <a:cs typeface="DejaVu Sans" charset="0"/>
              </a:rPr>
              <a:t> Engineering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4838" cy="1139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3971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569619" y="130859"/>
            <a:ext cx="416877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Department</a:t>
            </a:r>
            <a:r>
              <a:rPr lang="en-US" sz="1800" b="1" baseline="0" dirty="0">
                <a:solidFill>
                  <a:schemeClr val="accent2">
                    <a:lumMod val="50000"/>
                  </a:schemeClr>
                </a:solidFill>
              </a:rPr>
              <a:t> of</a:t>
            </a:r>
            <a:endParaRPr lang="en-US" sz="18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Advanced Computing Sciences</a:t>
            </a:r>
          </a:p>
        </p:txBody>
      </p:sp>
    </p:spTree>
    <p:extLst>
      <p:ext uri="{BB962C8B-B14F-4D97-AF65-F5344CB8AC3E}">
        <p14:creationId xmlns:p14="http://schemas.microsoft.com/office/powerpoint/2010/main" val="101081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3000" b="1">
          <a:solidFill>
            <a:srgbClr val="001C3D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2pPr>
      <a:lvl3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3pPr>
      <a:lvl4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4pPr>
      <a:lvl5pPr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5pPr>
      <a:lvl6pPr marL="2514600" indent="-228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6pPr>
      <a:lvl7pPr marL="2971800" indent="-228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7pPr>
      <a:lvl8pPr marL="3429000" indent="-228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8pPr>
      <a:lvl9pPr marL="3886200" indent="-228600" algn="l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1C3D"/>
          </a:solidFill>
          <a:latin typeface="Verdana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2800">
          <a:solidFill>
            <a:srgbClr val="001C3D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2400">
          <a:solidFill>
            <a:srgbClr val="001C3D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 sz="2000">
          <a:solidFill>
            <a:srgbClr val="001C3D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>
          <a:solidFill>
            <a:srgbClr val="001C3D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33" charset="0"/>
        <a:defRPr>
          <a:solidFill>
            <a:srgbClr val="001C3D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1C3D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1C3D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1C3D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1C3D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p.harvard.edu/catalog.php?isbn=978067457618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Self-Driving%20Car%20Test%20%20Steve%20Mahan%20-%20YouTube2.mp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hyperlink" Target="DARPA%20Grand%20Challenge%20-%20Stanley%20Wins%20-%20YouTube.mp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hyperlink" Target="What%20Will%20You%20Do%20With%20Watson.mp4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IBM%20Watson%20Jeopardy%20Mistake_%20What%20is%20Toronto_____.mp4" TargetMode="External"/><Relationship Id="rId5" Type="http://schemas.openxmlformats.org/officeDocument/2006/relationships/image" Target="../media/image35.jpeg"/><Relationship Id="rId4" Type="http://schemas.openxmlformats.org/officeDocument/2006/relationships/hyperlink" Target="IBM's%20Watson%20Supercomputer%20Destroys%20Humans%20in%20Jeopardy%20_%20Engadget.mp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972599" y="2023616"/>
            <a:ext cx="6172200" cy="81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nl-NL" sz="2800" b="1" dirty="0">
                <a:solidFill>
                  <a:srgbClr val="FFFFFF"/>
                </a:solidFill>
              </a:rPr>
              <a:t>Agents &amp;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nl-NL" sz="2800" b="1" dirty="0">
                <a:solidFill>
                  <a:srgbClr val="FFFFFF"/>
                </a:solidFill>
              </a:rPr>
              <a:t>Artificial Intelligence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1521548" y="3200400"/>
            <a:ext cx="61722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1C3D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1C3D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1C3D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1C3D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nl-NL" sz="2250" dirty="0">
                <a:solidFill>
                  <a:srgbClr val="FFFFFF"/>
                </a:solidFill>
              </a:rPr>
              <a:t>Rachel Cavill</a:t>
            </a:r>
          </a:p>
        </p:txBody>
      </p:sp>
    </p:spTree>
    <p:extLst>
      <p:ext uri="{BB962C8B-B14F-4D97-AF65-F5344CB8AC3E}">
        <p14:creationId xmlns:p14="http://schemas.microsoft.com/office/powerpoint/2010/main" val="373567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900418"/>
            <a:ext cx="8337550" cy="762000"/>
          </a:xfrm>
        </p:spPr>
        <p:txBody>
          <a:bodyPr/>
          <a:lstStyle/>
          <a:p>
            <a:r>
              <a:rPr lang="nl-NL" dirty="0"/>
              <a:t>Gaming </a:t>
            </a:r>
            <a:r>
              <a:rPr lang="nl-NL" dirty="0" err="1"/>
              <a:t>the</a:t>
            </a:r>
            <a:r>
              <a:rPr lang="nl-NL" dirty="0"/>
              <a:t> Turing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458200" cy="4114800"/>
          </a:xfrm>
        </p:spPr>
        <p:txBody>
          <a:bodyPr/>
          <a:lstStyle/>
          <a:p>
            <a:r>
              <a:rPr lang="en-US" dirty="0"/>
              <a:t>Joking, misdirection, deflection</a:t>
            </a:r>
          </a:p>
          <a:p>
            <a:r>
              <a:rPr lang="en-US" dirty="0"/>
              <a:t>More about human psychology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7" descr="Eugene Goost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199"/>
            <a:ext cx="3733800" cy="210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91000" y="2961118"/>
            <a:ext cx="4572000" cy="280076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600" b="1" dirty="0"/>
              <a:t>Scott:</a:t>
            </a:r>
            <a:r>
              <a:rPr lang="en-US" sz="1600" dirty="0"/>
              <a:t> Which is bigger, a shoebox or Mount Everest?</a:t>
            </a:r>
            <a:br>
              <a:rPr lang="en-US" sz="1600" dirty="0"/>
            </a:br>
            <a:r>
              <a:rPr lang="en-US" sz="1600" b="1" dirty="0"/>
              <a:t>Eugene:</a:t>
            </a:r>
            <a:r>
              <a:rPr lang="en-US" sz="1600" dirty="0"/>
              <a:t> I can’t make a choice right now. I should think it out later. And I forgot to ask you where you are from…</a:t>
            </a:r>
            <a:br>
              <a:rPr lang="en-US" sz="1600" dirty="0"/>
            </a:br>
            <a:r>
              <a:rPr lang="en-US" sz="1600" b="1" dirty="0"/>
              <a:t>Scott:</a:t>
            </a:r>
            <a:r>
              <a:rPr lang="en-US" sz="1600" dirty="0"/>
              <a:t> How many legs does a camel have?</a:t>
            </a:r>
            <a:br>
              <a:rPr lang="en-US" sz="1600" dirty="0"/>
            </a:br>
            <a:r>
              <a:rPr lang="en-US" sz="1600" b="1" dirty="0"/>
              <a:t>Eugene:</a:t>
            </a:r>
            <a:r>
              <a:rPr lang="en-US" sz="1600" dirty="0"/>
              <a:t> Something between 2 and 4. Maybe, three? :-))) By the way, I still don’t know your specialty – or, possibly, I’ve missed it?</a:t>
            </a:r>
          </a:p>
        </p:txBody>
      </p:sp>
    </p:spTree>
    <p:extLst>
      <p:ext uri="{BB962C8B-B14F-4D97-AF65-F5344CB8AC3E}">
        <p14:creationId xmlns:p14="http://schemas.microsoft.com/office/powerpoint/2010/main" val="171760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Chinese room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lang="nl-NL" altLang="en-US" dirty="0"/>
          </a:p>
        </p:txBody>
      </p:sp>
      <p:pic>
        <p:nvPicPr>
          <p:cNvPr id="3074" name="Picture 2" descr="https://cdn-images-1.medium.com/max/1600/1*ve1L0BoTEEChNZMwn7_zi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2" y="2048403"/>
            <a:ext cx="7620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Welsh room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203200" indent="0">
              <a:buNone/>
            </a:pPr>
            <a:endParaRPr lang="nl-NL" altLang="en-US" dirty="0"/>
          </a:p>
        </p:txBody>
      </p:sp>
    </p:spTree>
    <p:extLst>
      <p:ext uri="{BB962C8B-B14F-4D97-AF65-F5344CB8AC3E}">
        <p14:creationId xmlns:p14="http://schemas.microsoft.com/office/powerpoint/2010/main" val="5793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Welsh room – what was said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203200" indent="0">
              <a:buNone/>
            </a:pPr>
            <a:r>
              <a:rPr lang="en-US" sz="1600" dirty="0"/>
              <a:t>Bore da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 err="1"/>
              <a:t>Helo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 err="1"/>
              <a:t>Shwd</a:t>
            </a:r>
            <a:r>
              <a:rPr lang="en-US" sz="1600" dirty="0"/>
              <a:t> </a:t>
            </a:r>
            <a:r>
              <a:rPr lang="en-US" sz="1600" dirty="0" err="1"/>
              <a:t>wyt</a:t>
            </a:r>
            <a:r>
              <a:rPr lang="en-US" sz="1600" dirty="0"/>
              <a:t> </a:t>
            </a:r>
            <a:r>
              <a:rPr lang="en-US" sz="1600" dirty="0" err="1"/>
              <a:t>ti</a:t>
            </a:r>
            <a:r>
              <a:rPr lang="en-US" sz="1600" dirty="0"/>
              <a:t>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Da </a:t>
            </a:r>
            <a:r>
              <a:rPr lang="en-US" sz="1600" i="1" dirty="0" err="1"/>
              <a:t>iawn</a:t>
            </a:r>
            <a:r>
              <a:rPr lang="en-US" sz="1600" i="1" dirty="0"/>
              <a:t>, </a:t>
            </a:r>
            <a:r>
              <a:rPr lang="en-US" sz="1600" i="1" dirty="0" err="1"/>
              <a:t>diolch</a:t>
            </a:r>
            <a:r>
              <a:rPr lang="en-US" sz="1600" i="1" dirty="0"/>
              <a:t>. </a:t>
            </a:r>
            <a:r>
              <a:rPr lang="en-US" sz="1600" i="1" dirty="0" err="1"/>
              <a:t>Oer</a:t>
            </a:r>
            <a:r>
              <a:rPr lang="en-US" sz="1600" i="1" dirty="0"/>
              <a:t> </a:t>
            </a:r>
            <a:r>
              <a:rPr lang="en-US" sz="1600" i="1" dirty="0" err="1"/>
              <a:t>Heddiw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Nag </a:t>
            </a:r>
            <a:r>
              <a:rPr lang="en-US" sz="1600" dirty="0" err="1"/>
              <a:t>ydy</a:t>
            </a:r>
            <a:r>
              <a:rPr lang="en-US" sz="1600" dirty="0"/>
              <a:t>! </a:t>
            </a:r>
            <a:r>
              <a:rPr lang="en-US" sz="1600" dirty="0" err="1"/>
              <a:t>Dych</a:t>
            </a:r>
            <a:r>
              <a:rPr lang="en-US" sz="1600" dirty="0"/>
              <a:t> </a:t>
            </a:r>
            <a:r>
              <a:rPr lang="en-US" sz="1600" dirty="0" err="1"/>
              <a:t>chi’n</a:t>
            </a:r>
            <a:r>
              <a:rPr lang="en-US" sz="1600" dirty="0"/>
              <a:t> </a:t>
            </a:r>
            <a:r>
              <a:rPr lang="en-US" sz="1600" dirty="0" err="1"/>
              <a:t>hoffi’r</a:t>
            </a:r>
            <a:r>
              <a:rPr lang="en-US" sz="1600" dirty="0"/>
              <a:t> </a:t>
            </a:r>
            <a:r>
              <a:rPr lang="en-US" sz="1600" dirty="0" err="1"/>
              <a:t>lle</a:t>
            </a:r>
            <a:r>
              <a:rPr lang="en-US" sz="1600" dirty="0"/>
              <a:t> ‘ma?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de-DE" sz="1600" i="1" dirty="0" err="1"/>
              <a:t>Ydw</a:t>
            </a:r>
            <a:r>
              <a:rPr lang="de-DE" sz="1600" i="1" dirty="0"/>
              <a:t>! </a:t>
            </a:r>
            <a:r>
              <a:rPr lang="de-DE" sz="1600" i="1" dirty="0" err="1"/>
              <a:t>Dw</a:t>
            </a:r>
            <a:r>
              <a:rPr lang="de-DE" sz="1600" i="1" dirty="0"/>
              <a:t> </a:t>
            </a:r>
            <a:r>
              <a:rPr lang="de-DE" sz="1600" i="1" dirty="0" err="1"/>
              <a:t>I’n</a:t>
            </a:r>
            <a:r>
              <a:rPr lang="de-DE" sz="1600" i="1" dirty="0"/>
              <a:t> </a:t>
            </a:r>
            <a:r>
              <a:rPr lang="de-DE" sz="1600" i="1" dirty="0" err="1"/>
              <a:t>hoffi’r</a:t>
            </a:r>
            <a:r>
              <a:rPr lang="de-DE" sz="1600" i="1" dirty="0"/>
              <a:t> </a:t>
            </a:r>
            <a:r>
              <a:rPr lang="de-DE" sz="1600" i="1" dirty="0" err="1"/>
              <a:t>lle</a:t>
            </a:r>
            <a:r>
              <a:rPr lang="de-DE" sz="1600" i="1" dirty="0"/>
              <a:t> ‘</a:t>
            </a:r>
            <a:r>
              <a:rPr lang="de-DE" sz="1600" i="1" dirty="0" err="1"/>
              <a:t>ma</a:t>
            </a:r>
            <a:r>
              <a:rPr lang="de-DE" sz="1600" i="1" dirty="0"/>
              <a:t>.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 err="1"/>
              <a:t>Ble</a:t>
            </a:r>
            <a:r>
              <a:rPr lang="en-US" sz="1600" dirty="0"/>
              <a:t> </a:t>
            </a:r>
            <a:r>
              <a:rPr lang="en-US" sz="1600" dirty="0" err="1"/>
              <a:t>oeddet</a:t>
            </a:r>
            <a:r>
              <a:rPr lang="en-US" sz="1600" dirty="0"/>
              <a:t> </a:t>
            </a:r>
            <a:r>
              <a:rPr lang="en-US" sz="1600" dirty="0" err="1"/>
              <a:t>ti</a:t>
            </a:r>
            <a:r>
              <a:rPr lang="en-US" sz="1600" dirty="0"/>
              <a:t> am </a:t>
            </a:r>
            <a:r>
              <a:rPr lang="en-US" sz="1600" dirty="0" err="1"/>
              <a:t>unarddeg</a:t>
            </a:r>
            <a:r>
              <a:rPr lang="en-US" sz="1600" dirty="0"/>
              <a:t> </a:t>
            </a:r>
            <a:r>
              <a:rPr lang="en-US" sz="1600" dirty="0" err="1"/>
              <a:t>o’r</a:t>
            </a:r>
            <a:r>
              <a:rPr lang="en-US" sz="1600" dirty="0"/>
              <a:t> </a:t>
            </a:r>
            <a:r>
              <a:rPr lang="en-US" sz="1600" dirty="0" err="1"/>
              <a:t>gloch</a:t>
            </a:r>
            <a:r>
              <a:rPr lang="en-US" sz="1600" dirty="0"/>
              <a:t> </a:t>
            </a:r>
            <a:r>
              <a:rPr lang="en-US" sz="1600" dirty="0" err="1"/>
              <a:t>neithiwr</a:t>
            </a:r>
            <a:r>
              <a:rPr lang="en-US" sz="1600" dirty="0"/>
              <a:t>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 err="1"/>
              <a:t>Ro’n</a:t>
            </a:r>
            <a:r>
              <a:rPr lang="en-US" sz="1600" i="1" dirty="0"/>
              <a:t> I </a:t>
            </a:r>
            <a:r>
              <a:rPr lang="en-US" sz="1600" i="1" dirty="0" err="1"/>
              <a:t>ynn</a:t>
            </a:r>
            <a:r>
              <a:rPr lang="en-US" sz="1600" i="1" dirty="0"/>
              <a:t> y </a:t>
            </a:r>
            <a:r>
              <a:rPr lang="en-US" sz="1600" i="1" dirty="0" err="1"/>
              <a:t>tŷ</a:t>
            </a:r>
            <a:r>
              <a:rPr lang="en-US" sz="1600" i="1" dirty="0"/>
              <a:t> </a:t>
            </a:r>
            <a:r>
              <a:rPr lang="en-US" sz="1600" i="1" dirty="0" err="1"/>
              <a:t>bach</a:t>
            </a:r>
            <a:r>
              <a:rPr lang="en-US" sz="1600" i="1" dirty="0"/>
              <a:t>.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 err="1"/>
              <a:t>Gyda</a:t>
            </a:r>
            <a:r>
              <a:rPr lang="en-US" sz="1600" dirty="0"/>
              <a:t> </a:t>
            </a:r>
            <a:r>
              <a:rPr lang="en-US" sz="1600" dirty="0" err="1"/>
              <a:t>Pwy</a:t>
            </a:r>
            <a:r>
              <a:rPr lang="en-US" sz="1600" dirty="0"/>
              <a:t> </a:t>
            </a:r>
            <a:r>
              <a:rPr lang="en-US" sz="1600" dirty="0" err="1"/>
              <a:t>oeddet</a:t>
            </a:r>
            <a:r>
              <a:rPr lang="en-US" sz="1600" dirty="0"/>
              <a:t> </a:t>
            </a:r>
            <a:r>
              <a:rPr lang="en-US" sz="1600" dirty="0" err="1"/>
              <a:t>ti</a:t>
            </a:r>
            <a:r>
              <a:rPr lang="en-US" sz="1600" dirty="0"/>
              <a:t>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 err="1"/>
              <a:t>Ro’n</a:t>
            </a:r>
            <a:r>
              <a:rPr lang="en-US" sz="1600" i="1" dirty="0"/>
              <a:t> I </a:t>
            </a:r>
            <a:r>
              <a:rPr lang="en-US" sz="1600" i="1" dirty="0" err="1"/>
              <a:t>mewn</a:t>
            </a:r>
            <a:r>
              <a:rPr lang="en-US" sz="1600" i="1" dirty="0"/>
              <a:t> </a:t>
            </a:r>
            <a:r>
              <a:rPr lang="en-US" sz="1600" i="1" dirty="0" err="1"/>
              <a:t>tŷ</a:t>
            </a:r>
            <a:r>
              <a:rPr lang="en-US" sz="1600" i="1" dirty="0"/>
              <a:t> </a:t>
            </a:r>
            <a:r>
              <a:rPr lang="en-US" sz="1600" i="1" dirty="0" err="1"/>
              <a:t>bwyta</a:t>
            </a:r>
            <a:r>
              <a:rPr lang="en-US" sz="1600" i="1" dirty="0"/>
              <a:t> ‘da </a:t>
            </a:r>
            <a:r>
              <a:rPr lang="en-US" sz="1600" i="1" dirty="0" err="1"/>
              <a:t>menyw</a:t>
            </a:r>
            <a:r>
              <a:rPr lang="en-US" sz="1600" i="1" dirty="0"/>
              <a:t>.</a:t>
            </a:r>
            <a:endParaRPr lang="en-US" sz="1600" dirty="0"/>
          </a:p>
          <a:p>
            <a:pPr marL="203200" indent="0">
              <a:buNone/>
            </a:pPr>
            <a:endParaRPr lang="en-US" sz="1600" dirty="0"/>
          </a:p>
          <a:p>
            <a:pPr marL="203200" indent="0">
              <a:buNone/>
            </a:pPr>
            <a:endParaRPr lang="en-US" sz="1600" dirty="0"/>
          </a:p>
          <a:p>
            <a:pPr marL="203200" indent="0">
              <a:buNone/>
            </a:pP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Good morning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Hello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How are you?</a:t>
            </a:r>
          </a:p>
          <a:p>
            <a:pPr marL="203200" indent="0">
              <a:buNone/>
            </a:pPr>
            <a:r>
              <a:rPr lang="en-US" sz="1600" i="1" dirty="0"/>
              <a:t>	Very well thank you, Cold today eh?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It’s not! Do you like this place?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Yes I like this place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Where were you at eleven o’clock last night?	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I was in the toilet.</a:t>
            </a:r>
            <a:endParaRPr lang="en-US" sz="1600" dirty="0"/>
          </a:p>
          <a:p>
            <a:pPr marL="203200" indent="0">
              <a:buNone/>
            </a:pPr>
            <a:r>
              <a:rPr lang="en-US" sz="1600" dirty="0"/>
              <a:t>Who were you with?</a:t>
            </a:r>
          </a:p>
          <a:p>
            <a:pPr marL="203200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I was in a restaurant with a lady. 	</a:t>
            </a:r>
          </a:p>
          <a:p>
            <a:pPr marL="203200" indent="0">
              <a:buNone/>
            </a:pPr>
            <a:br>
              <a:rPr lang="en-US" sz="1600" i="1" dirty="0"/>
            </a:br>
            <a:endParaRPr lang="nl-NL" altLang="en-US" dirty="0"/>
          </a:p>
        </p:txBody>
      </p:sp>
    </p:spTree>
    <p:extLst>
      <p:ext uri="{BB962C8B-B14F-4D97-AF65-F5344CB8AC3E}">
        <p14:creationId xmlns:p14="http://schemas.microsoft.com/office/powerpoint/2010/main" val="5207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the Turing test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nl-NL" altLang="en-US" sz="2800" dirty="0"/>
              <a:t> </a:t>
            </a:r>
            <a:r>
              <a:rPr lang="nl-NL" altLang="en-US" sz="2800" dirty="0" err="1"/>
              <a:t>Humans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can</a:t>
            </a:r>
            <a:r>
              <a:rPr lang="nl-NL" altLang="en-US" sz="2800" dirty="0"/>
              <a:t> </a:t>
            </a:r>
            <a:r>
              <a:rPr lang="nl-NL" altLang="en-US" sz="2800" dirty="0" err="1"/>
              <a:t>sometimes</a:t>
            </a:r>
            <a:r>
              <a:rPr lang="nl-NL" altLang="en-US" sz="2800" dirty="0"/>
              <a:t> (</a:t>
            </a:r>
            <a:r>
              <a:rPr lang="nl-NL" altLang="en-US" sz="2800" dirty="0" err="1"/>
              <a:t>often</a:t>
            </a:r>
            <a:r>
              <a:rPr lang="nl-NL" altLang="en-US" sz="2800" dirty="0"/>
              <a:t>?) </a:t>
            </a:r>
            <a:r>
              <a:rPr lang="nl-NL" altLang="en-US" sz="2800" dirty="0" err="1"/>
              <a:t>be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classified</a:t>
            </a:r>
            <a:r>
              <a:rPr lang="nl-NL" altLang="en-US" sz="2800" dirty="0"/>
              <a:t> as a machine </a:t>
            </a:r>
            <a:r>
              <a:rPr lang="nl-NL" altLang="en-US" sz="2800" dirty="0" err="1"/>
              <a:t>by</a:t>
            </a:r>
            <a:r>
              <a:rPr lang="nl-NL" altLang="en-US" sz="2800" dirty="0"/>
              <a:t> </a:t>
            </a:r>
            <a:r>
              <a:rPr lang="nl-NL" altLang="en-US" sz="2800" dirty="0" err="1"/>
              <a:t>the</a:t>
            </a:r>
            <a:r>
              <a:rPr lang="nl-NL" altLang="en-US" sz="2800" dirty="0"/>
              <a:t> Turing test </a:t>
            </a:r>
            <a:r>
              <a:rPr lang="nl-NL" altLang="en-US" sz="2800" dirty="0" err="1"/>
              <a:t>judges</a:t>
            </a:r>
            <a:r>
              <a:rPr lang="nl-NL" altLang="en-US" sz="2800" dirty="0"/>
              <a:t>.</a:t>
            </a:r>
          </a:p>
          <a:p>
            <a:endParaRPr lang="nl-NL" altLang="en-US" sz="2800" i="1" dirty="0"/>
          </a:p>
          <a:p>
            <a:r>
              <a:rPr lang="nl-NL" altLang="en-US" sz="2800" dirty="0"/>
              <a:t>In 2011, a test of </a:t>
            </a:r>
            <a:r>
              <a:rPr lang="nl-NL" altLang="en-US" sz="2800" dirty="0" err="1"/>
              <a:t>the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Cleverbot</a:t>
            </a:r>
            <a:r>
              <a:rPr lang="nl-NL" altLang="en-US" sz="2800" dirty="0"/>
              <a:t> AI </a:t>
            </a:r>
            <a:r>
              <a:rPr lang="nl-NL" altLang="en-US" sz="2800" dirty="0" err="1"/>
              <a:t>took</a:t>
            </a:r>
            <a:r>
              <a:rPr lang="nl-NL" altLang="en-US" sz="2800" dirty="0"/>
              <a:t> </a:t>
            </a:r>
            <a:r>
              <a:rPr lang="nl-NL" altLang="en-US" sz="2800" dirty="0" err="1"/>
              <a:t>place</a:t>
            </a:r>
            <a:r>
              <a:rPr lang="nl-NL" altLang="en-US" sz="2800" dirty="0"/>
              <a:t>.  </a:t>
            </a:r>
            <a:r>
              <a:rPr lang="nl-NL" altLang="en-US" sz="2800" dirty="0" err="1"/>
              <a:t>Judges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were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asked</a:t>
            </a:r>
            <a:r>
              <a:rPr lang="nl-NL" altLang="en-US" sz="2800" dirty="0"/>
              <a:t> </a:t>
            </a:r>
            <a:r>
              <a:rPr lang="nl-NL" altLang="en-US" sz="2800" dirty="0" err="1"/>
              <a:t>to</a:t>
            </a:r>
            <a:r>
              <a:rPr lang="nl-NL" altLang="en-US" sz="2800" dirty="0"/>
              <a:t> </a:t>
            </a:r>
            <a:r>
              <a:rPr lang="nl-NL" altLang="en-US" sz="2800" dirty="0" err="1"/>
              <a:t>rate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each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conversation</a:t>
            </a:r>
            <a:r>
              <a:rPr lang="nl-NL" altLang="en-US" sz="2800" dirty="0"/>
              <a:t> on </a:t>
            </a:r>
            <a:r>
              <a:rPr lang="nl-NL" altLang="en-US" sz="2800" dirty="0" err="1"/>
              <a:t>it’s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humanity</a:t>
            </a:r>
            <a:r>
              <a:rPr lang="nl-NL" altLang="en-US" sz="2800" dirty="0"/>
              <a:t> </a:t>
            </a:r>
            <a:r>
              <a:rPr lang="nl-NL" altLang="en-US" sz="2800" dirty="0" err="1"/>
              <a:t>from</a:t>
            </a:r>
            <a:r>
              <a:rPr lang="nl-NL" altLang="en-US" sz="2800" dirty="0"/>
              <a:t> 1-10.  The AI </a:t>
            </a:r>
            <a:r>
              <a:rPr lang="nl-NL" altLang="en-US" sz="2800" dirty="0" err="1"/>
              <a:t>scored</a:t>
            </a:r>
            <a:r>
              <a:rPr lang="nl-NL" altLang="en-US" sz="2800" dirty="0"/>
              <a:t> 5.9, but </a:t>
            </a:r>
            <a:r>
              <a:rPr lang="nl-NL" altLang="en-US" sz="2800" dirty="0" err="1"/>
              <a:t>the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humans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only</a:t>
            </a:r>
            <a:r>
              <a:rPr lang="nl-NL" altLang="en-US" sz="2800" dirty="0"/>
              <a:t> </a:t>
            </a:r>
            <a:r>
              <a:rPr lang="nl-NL" altLang="en-US" sz="2800" dirty="0" err="1"/>
              <a:t>scored</a:t>
            </a:r>
            <a:r>
              <a:rPr lang="nl-NL" altLang="en-US" sz="2800" dirty="0"/>
              <a:t> 6.3!</a:t>
            </a:r>
          </a:p>
          <a:p>
            <a:endParaRPr lang="nl-NL" altLang="en-US" dirty="0"/>
          </a:p>
        </p:txBody>
      </p:sp>
    </p:spTree>
    <p:extLst>
      <p:ext uri="{BB962C8B-B14F-4D97-AF65-F5344CB8AC3E}">
        <p14:creationId xmlns:p14="http://schemas.microsoft.com/office/powerpoint/2010/main" val="93614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1051420"/>
            <a:ext cx="8337550" cy="762000"/>
          </a:xfrm>
        </p:spPr>
        <p:txBody>
          <a:bodyPr/>
          <a:lstStyle/>
          <a:p>
            <a:r>
              <a:rPr lang="en-GB" dirty="0"/>
              <a:t>Summarise - Problems with the Turing test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225040"/>
            <a:ext cx="7899400" cy="3794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nl-NL" altLang="en-US" sz="2800" dirty="0"/>
              <a:t> </a:t>
            </a:r>
            <a:r>
              <a:rPr lang="nl-NL" altLang="en-US" sz="2800" dirty="0" err="1"/>
              <a:t>Can</a:t>
            </a:r>
            <a:r>
              <a:rPr lang="nl-NL" altLang="en-US" sz="2800" dirty="0"/>
              <a:t> </a:t>
            </a:r>
            <a:r>
              <a:rPr lang="nl-NL" altLang="en-US" sz="2800" dirty="0" err="1"/>
              <a:t>improve</a:t>
            </a:r>
            <a:r>
              <a:rPr lang="nl-NL" altLang="en-US" sz="2800" dirty="0"/>
              <a:t> chance of passing </a:t>
            </a:r>
            <a:r>
              <a:rPr lang="nl-NL" altLang="en-US" sz="2800" dirty="0" err="1"/>
              <a:t>through</a:t>
            </a:r>
            <a:r>
              <a:rPr lang="nl-NL" altLang="en-US" sz="2800" dirty="0"/>
              <a:t> </a:t>
            </a:r>
            <a:r>
              <a:rPr lang="nl-NL" altLang="en-US" sz="2800" dirty="0" err="1"/>
              <a:t>psychological</a:t>
            </a:r>
            <a:r>
              <a:rPr lang="nl-NL" altLang="en-US" sz="2800" dirty="0"/>
              <a:t> </a:t>
            </a:r>
            <a:r>
              <a:rPr lang="nl-NL" altLang="en-US" sz="2800" dirty="0" err="1"/>
              <a:t>strategies</a:t>
            </a:r>
            <a:endParaRPr lang="nl-NL" altLang="en-US" sz="2800" dirty="0"/>
          </a:p>
          <a:p>
            <a:endParaRPr lang="nl-NL" altLang="en-US" sz="2800" dirty="0"/>
          </a:p>
          <a:p>
            <a:r>
              <a:rPr lang="nl-NL" altLang="en-US" sz="2800" dirty="0"/>
              <a:t> </a:t>
            </a:r>
            <a:r>
              <a:rPr lang="nl-NL" altLang="en-US" sz="2800" dirty="0" err="1"/>
              <a:t>Doesn’t</a:t>
            </a:r>
            <a:r>
              <a:rPr lang="nl-NL" altLang="en-US" sz="2800" dirty="0"/>
              <a:t> test ‘intelligence’, </a:t>
            </a:r>
            <a:r>
              <a:rPr lang="nl-NL" altLang="en-US" sz="2800" dirty="0" err="1"/>
              <a:t>just</a:t>
            </a:r>
            <a:r>
              <a:rPr lang="nl-NL" altLang="en-US" sz="2800" dirty="0"/>
              <a:t> responses – </a:t>
            </a:r>
            <a:r>
              <a:rPr lang="nl-NL" altLang="en-US" sz="2800" dirty="0" err="1"/>
              <a:t>chinese</a:t>
            </a:r>
            <a:r>
              <a:rPr lang="nl-NL" altLang="en-US" sz="2800" dirty="0"/>
              <a:t> room </a:t>
            </a:r>
            <a:r>
              <a:rPr lang="nl-NL" altLang="en-US" sz="2800" dirty="0" err="1"/>
              <a:t>problem</a:t>
            </a:r>
            <a:endParaRPr lang="nl-NL" altLang="en-US" sz="2800" dirty="0"/>
          </a:p>
          <a:p>
            <a:endParaRPr lang="nl-NL" altLang="en-US" sz="2800" dirty="0"/>
          </a:p>
          <a:p>
            <a:r>
              <a:rPr lang="nl-NL" altLang="en-US" sz="2800" dirty="0"/>
              <a:t> </a:t>
            </a:r>
            <a:r>
              <a:rPr lang="nl-NL" altLang="en-US" sz="2800" dirty="0" err="1"/>
              <a:t>Humans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can</a:t>
            </a:r>
            <a:r>
              <a:rPr lang="nl-NL" altLang="en-US" sz="2800" dirty="0"/>
              <a:t> ‘</a:t>
            </a:r>
            <a:r>
              <a:rPr lang="nl-NL" altLang="en-US" sz="2800" dirty="0" err="1"/>
              <a:t>fail</a:t>
            </a:r>
            <a:r>
              <a:rPr lang="nl-NL" altLang="en-US" sz="2800" dirty="0"/>
              <a:t>’ </a:t>
            </a:r>
            <a:r>
              <a:rPr lang="nl-NL" altLang="en-US" sz="2800" dirty="0" err="1"/>
              <a:t>to</a:t>
            </a:r>
            <a:r>
              <a:rPr lang="nl-NL" altLang="en-US" sz="2800" dirty="0"/>
              <a:t> </a:t>
            </a:r>
            <a:r>
              <a:rPr lang="nl-NL" altLang="en-US" sz="2800" dirty="0" err="1"/>
              <a:t>convince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the</a:t>
            </a:r>
            <a:r>
              <a:rPr lang="nl-NL" altLang="en-US" sz="2800" dirty="0"/>
              <a:t> </a:t>
            </a:r>
            <a:r>
              <a:rPr lang="nl-NL" altLang="en-US" sz="2800" dirty="0" err="1"/>
              <a:t>judges</a:t>
            </a:r>
            <a:r>
              <a:rPr lang="nl-NL" altLang="en-US" sz="2800" dirty="0"/>
              <a:t> </a:t>
            </a:r>
            <a:r>
              <a:rPr lang="nl-NL" altLang="en-US" sz="2800" dirty="0" err="1"/>
              <a:t>they</a:t>
            </a:r>
            <a:r>
              <a:rPr lang="nl-NL" altLang="en-US" sz="2800" dirty="0"/>
              <a:t> are </a:t>
            </a:r>
            <a:r>
              <a:rPr lang="nl-NL" altLang="en-US" sz="2800" dirty="0" err="1"/>
              <a:t>not</a:t>
            </a:r>
            <a:r>
              <a:rPr lang="nl-NL" altLang="en-US" sz="2800" dirty="0"/>
              <a:t> computers.</a:t>
            </a:r>
            <a:endParaRPr lang="nl-NL" altLang="en-US" dirty="0"/>
          </a:p>
        </p:txBody>
      </p:sp>
    </p:spTree>
    <p:extLst>
      <p:ext uri="{BB962C8B-B14F-4D97-AF65-F5344CB8AC3E}">
        <p14:creationId xmlns:p14="http://schemas.microsoft.com/office/powerpoint/2010/main" val="344949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458200" cy="762000"/>
          </a:xfrm>
        </p:spPr>
        <p:txBody>
          <a:bodyPr/>
          <a:lstStyle/>
          <a:p>
            <a:r>
              <a:rPr lang="nl-NL" altLang="nl-NL"/>
              <a:t>Advantages of Turing Test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type="body" idx="1"/>
          </p:nvPr>
        </p:nvSpPr>
        <p:spPr>
          <a:xfrm>
            <a:off x="152400" y="1447800"/>
            <a:ext cx="8839200" cy="4343400"/>
          </a:xfrm>
        </p:spPr>
        <p:txBody>
          <a:bodyPr/>
          <a:lstStyle/>
          <a:p>
            <a:r>
              <a:rPr lang="nl-NL" altLang="nl-NL" dirty="0"/>
              <a:t> </a:t>
            </a:r>
            <a:r>
              <a:rPr lang="nl-NL" altLang="nl-NL" dirty="0" err="1"/>
              <a:t>Objective</a:t>
            </a:r>
            <a:r>
              <a:rPr lang="nl-NL" altLang="nl-NL" dirty="0"/>
              <a:t> </a:t>
            </a:r>
            <a:r>
              <a:rPr lang="nl-NL" altLang="nl-NL" dirty="0" err="1"/>
              <a:t>notion</a:t>
            </a:r>
            <a:r>
              <a:rPr lang="nl-NL" altLang="nl-NL" dirty="0"/>
              <a:t> of Intelligence</a:t>
            </a:r>
          </a:p>
          <a:p>
            <a:r>
              <a:rPr lang="nl-NL" altLang="nl-NL" dirty="0"/>
              <a:t> </a:t>
            </a:r>
            <a:r>
              <a:rPr lang="nl-NL" altLang="nl-NL" dirty="0" err="1"/>
              <a:t>Avoids</a:t>
            </a:r>
            <a:r>
              <a:rPr lang="nl-NL" altLang="nl-NL" dirty="0"/>
              <a:t> </a:t>
            </a:r>
            <a:r>
              <a:rPr lang="nl-NL" altLang="nl-NL" dirty="0" err="1"/>
              <a:t>discussion</a:t>
            </a:r>
            <a:r>
              <a:rPr lang="nl-NL" altLang="nl-NL" dirty="0"/>
              <a:t> of </a:t>
            </a:r>
            <a:r>
              <a:rPr lang="nl-NL" altLang="nl-NL" dirty="0" err="1"/>
              <a:t>internal</a:t>
            </a:r>
            <a:r>
              <a:rPr lang="nl-NL" altLang="nl-NL" dirty="0"/>
              <a:t> </a:t>
            </a:r>
            <a:r>
              <a:rPr lang="nl-NL" altLang="nl-NL" dirty="0" err="1"/>
              <a:t>processes</a:t>
            </a:r>
            <a:r>
              <a:rPr lang="nl-NL" altLang="nl-NL" dirty="0"/>
              <a:t> and </a:t>
            </a:r>
            <a:r>
              <a:rPr lang="nl-NL" altLang="nl-NL" dirty="0" err="1"/>
              <a:t>consciousness</a:t>
            </a:r>
            <a:endParaRPr lang="nl-NL" altLang="nl-NL" dirty="0"/>
          </a:p>
          <a:p>
            <a:r>
              <a:rPr lang="nl-NL" altLang="nl-NL" dirty="0"/>
              <a:t> </a:t>
            </a:r>
            <a:r>
              <a:rPr lang="nl-NL" altLang="nl-NL" dirty="0" err="1"/>
              <a:t>Eliminates</a:t>
            </a:r>
            <a:r>
              <a:rPr lang="nl-NL" altLang="nl-NL" dirty="0"/>
              <a:t> bias in </a:t>
            </a:r>
            <a:r>
              <a:rPr lang="nl-NL" altLang="nl-NL" dirty="0" err="1"/>
              <a:t>favor</a:t>
            </a:r>
            <a:r>
              <a:rPr lang="nl-NL" altLang="nl-NL" dirty="0"/>
              <a:t> of living </a:t>
            </a:r>
            <a:r>
              <a:rPr lang="nl-NL" altLang="nl-NL" dirty="0" err="1"/>
              <a:t>organism</a:t>
            </a:r>
            <a:r>
              <a:rPr lang="nl-NL" altLang="nl-NL" dirty="0"/>
              <a:t> 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2462213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3527425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13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27734" y="931069"/>
            <a:ext cx="8337550" cy="762000"/>
          </a:xfrm>
        </p:spPr>
        <p:txBody>
          <a:bodyPr/>
          <a:lstStyle/>
          <a:p>
            <a:r>
              <a:rPr lang="nl-NL" altLang="en-US" dirty="0"/>
              <a:t>Human-like </a:t>
            </a:r>
            <a:r>
              <a:rPr lang="nl-NL" altLang="en-US" dirty="0" err="1"/>
              <a:t>behaviour</a:t>
            </a:r>
            <a:r>
              <a:rPr lang="nl-NL" altLang="en-US" dirty="0"/>
              <a:t> </a:t>
            </a:r>
            <a:r>
              <a:rPr lang="nl-NL" altLang="en-US" dirty="0" err="1"/>
              <a:t>can</a:t>
            </a:r>
            <a:r>
              <a:rPr lang="nl-NL" altLang="en-US" dirty="0"/>
              <a:t> </a:t>
            </a:r>
            <a:r>
              <a:rPr lang="nl-NL" altLang="en-US" dirty="0" err="1"/>
              <a:t>be</a:t>
            </a:r>
            <a:r>
              <a:rPr lang="nl-NL" altLang="en-US" dirty="0"/>
              <a:t> </a:t>
            </a:r>
            <a:r>
              <a:rPr lang="nl-NL" altLang="en-US" dirty="0" err="1"/>
              <a:t>useful</a:t>
            </a:r>
            <a:endParaRPr lang="en-GB" alt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8610600" cy="4114800"/>
          </a:xfrm>
        </p:spPr>
        <p:txBody>
          <a:bodyPr/>
          <a:lstStyle/>
          <a:p>
            <a:endParaRPr lang="nl-NL" altLang="en-US" dirty="0"/>
          </a:p>
          <a:p>
            <a:endParaRPr lang="nl-NL" altLang="en-US" dirty="0"/>
          </a:p>
          <a:p>
            <a:endParaRPr lang="nl-NL" altLang="en-US" dirty="0"/>
          </a:p>
          <a:p>
            <a:endParaRPr lang="en-US" altLang="en-US" dirty="0"/>
          </a:p>
          <a:p>
            <a:r>
              <a:rPr lang="en-US" altLang="en-US" dirty="0"/>
              <a:t> Entertainment Industry</a:t>
            </a:r>
          </a:p>
          <a:p>
            <a:pPr lvl="1"/>
            <a:r>
              <a:rPr lang="en-US" altLang="en-US" dirty="0"/>
              <a:t>Believable Non-Playable Characters (NPC)</a:t>
            </a:r>
          </a:p>
          <a:p>
            <a:r>
              <a:rPr lang="en-US" altLang="en-US" dirty="0"/>
              <a:t> Human-Like Bot Competitions</a:t>
            </a:r>
          </a:p>
          <a:p>
            <a:r>
              <a:rPr lang="en-GB" altLang="en-US" dirty="0"/>
              <a:t> </a:t>
            </a:r>
            <a:r>
              <a:rPr lang="en-GB" altLang="en-US" dirty="0" err="1"/>
              <a:t>Chatbots</a:t>
            </a:r>
            <a:r>
              <a:rPr lang="en-GB" altLang="en-US" dirty="0"/>
              <a:t> giving advice on websites</a:t>
            </a:r>
            <a:endParaRPr lang="en-US" altLang="en-US" dirty="0"/>
          </a:p>
          <a:p>
            <a:endParaRPr lang="en-GB" altLang="en-US" dirty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2543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81138"/>
            <a:ext cx="21494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02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50824" y="985520"/>
            <a:ext cx="8337550" cy="762000"/>
          </a:xfrm>
        </p:spPr>
        <p:txBody>
          <a:bodyPr/>
          <a:lstStyle/>
          <a:p>
            <a:r>
              <a:rPr lang="nl-NL" altLang="nl-NL" dirty="0"/>
              <a:t>CAPTCHA </a:t>
            </a:r>
            <a:r>
              <a:rPr lang="nl-NL" altLang="nl-NL" dirty="0" err="1"/>
              <a:t>and</a:t>
            </a:r>
            <a:r>
              <a:rPr lang="nl-NL" altLang="nl-NL" dirty="0"/>
              <a:t> </a:t>
            </a:r>
            <a:r>
              <a:rPr lang="nl-NL" altLang="nl-NL" dirty="0" err="1"/>
              <a:t>the</a:t>
            </a:r>
            <a:r>
              <a:rPr lang="nl-NL" altLang="nl-NL" dirty="0"/>
              <a:t> Turing Test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body" idx="1"/>
          </p:nvPr>
        </p:nvSpPr>
        <p:spPr>
          <a:xfrm>
            <a:off x="228600" y="4938396"/>
            <a:ext cx="8686800" cy="1081404"/>
          </a:xfrm>
        </p:spPr>
        <p:txBody>
          <a:bodyPr/>
          <a:lstStyle/>
          <a:p>
            <a:pPr marL="203200" indent="0">
              <a:buNone/>
            </a:pPr>
            <a:r>
              <a:rPr lang="en-US" altLang="nl-NL" sz="2400" dirty="0"/>
              <a:t>CAPTCHA is a reverse Turing test, it’s trying to pick out the humans from the machines.</a:t>
            </a:r>
          </a:p>
        </p:txBody>
      </p:sp>
      <p:pic>
        <p:nvPicPr>
          <p:cNvPr id="5122" name="Picture 2" descr="https://static01.nyt.com/images/2018/02/26/crosswords/26wordplay-heck-captcha1/26wordplay-heck-captcha1-articleLarge.png?quality=75&amp;auto=webp&amp;disable=up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1747520"/>
            <a:ext cx="57150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89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8925" y="890726"/>
            <a:ext cx="8337550" cy="762000"/>
          </a:xfrm>
        </p:spPr>
        <p:txBody>
          <a:bodyPr/>
          <a:lstStyle/>
          <a:p>
            <a:r>
              <a:rPr lang="en-US" altLang="nl-NL" dirty="0"/>
              <a:t>Total Turing Test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524000"/>
            <a:ext cx="8763000" cy="45720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nl-NL" sz="2800" dirty="0"/>
              <a:t> Original Turing Test: No Physical Interaction</a:t>
            </a:r>
          </a:p>
          <a:p>
            <a:pPr>
              <a:lnSpc>
                <a:spcPct val="80000"/>
              </a:lnSpc>
              <a:defRPr/>
            </a:pPr>
            <a:r>
              <a:rPr lang="en-US" altLang="nl-NL" sz="2800" dirty="0"/>
              <a:t> Total Turing Test: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nl-NL" sz="2400" dirty="0"/>
              <a:t>Includes a video signal so the interrogator can test the subject perceptual abilities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nl-NL" sz="2400" dirty="0"/>
              <a:t>Pass Physical Object “through the hatch”</a:t>
            </a:r>
          </a:p>
          <a:p>
            <a:pPr marL="457200" lvl="1" indent="0">
              <a:lnSpc>
                <a:spcPct val="80000"/>
              </a:lnSpc>
              <a:buFontTx/>
              <a:buNone/>
              <a:defRPr/>
            </a:pPr>
            <a:endParaRPr lang="en-US" altLang="nl-NL" sz="2400" dirty="0"/>
          </a:p>
          <a:p>
            <a:pPr>
              <a:lnSpc>
                <a:spcPct val="80000"/>
              </a:lnSpc>
              <a:defRPr/>
            </a:pPr>
            <a:r>
              <a:rPr lang="en-US" altLang="nl-NL" sz="2800" dirty="0"/>
              <a:t> Suggested additional components of AI: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nl-NL" sz="2400" dirty="0"/>
              <a:t>Computer vision: to perceive objects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nl-NL" sz="2400" dirty="0"/>
              <a:t>Robotics: To manipulate and move them</a:t>
            </a:r>
          </a:p>
          <a:p>
            <a:pPr lvl="1">
              <a:lnSpc>
                <a:spcPct val="80000"/>
              </a:lnSpc>
              <a:defRPr/>
            </a:pPr>
            <a:endParaRPr lang="en-GB" altLang="nl-NL" sz="1800" dirty="0"/>
          </a:p>
          <a:p>
            <a:pPr>
              <a:lnSpc>
                <a:spcPct val="80000"/>
              </a:lnSpc>
              <a:defRPr/>
            </a:pPr>
            <a:r>
              <a:rPr lang="en-GB" altLang="nl-NL" sz="2800" dirty="0"/>
              <a:t> Completely pass as human </a:t>
            </a:r>
          </a:p>
          <a:p>
            <a:pPr lvl="1">
              <a:lnSpc>
                <a:spcPct val="80000"/>
              </a:lnSpc>
              <a:defRPr/>
            </a:pPr>
            <a:r>
              <a:rPr lang="en-GB" altLang="nl-NL" sz="2400" dirty="0"/>
              <a:t> Ex </a:t>
            </a:r>
            <a:r>
              <a:rPr lang="en-GB" altLang="nl-NL" sz="2400" dirty="0" err="1"/>
              <a:t>Machina</a:t>
            </a:r>
            <a:endParaRPr lang="en-US" altLang="nl-NL" sz="2400" dirty="0"/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93" y="2733952"/>
            <a:ext cx="1491991" cy="89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Image result for ex machi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93" y="4841412"/>
            <a:ext cx="1421907" cy="14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/>
              <a:t>Course Material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1" y="2286000"/>
            <a:ext cx="2183606" cy="275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77049" y="2286000"/>
            <a:ext cx="4452151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nl-NL" sz="2800" dirty="0"/>
              <a:t>C</a:t>
            </a:r>
            <a:r>
              <a:rPr lang="en-US" sz="2800" dirty="0" err="1"/>
              <a:t>ourse</a:t>
            </a:r>
            <a:r>
              <a:rPr lang="en-US" sz="2800" dirty="0"/>
              <a:t> material:</a:t>
            </a:r>
          </a:p>
          <a:p>
            <a:pPr lvl="1">
              <a:defRPr/>
            </a:pPr>
            <a:r>
              <a:rPr lang="en-US" sz="2000" dirty="0"/>
              <a:t>See student portal</a:t>
            </a:r>
          </a:p>
          <a:p>
            <a:pPr>
              <a:defRPr/>
            </a:pPr>
            <a:r>
              <a:rPr lang="en-US" sz="2800" dirty="0"/>
              <a:t>Textbook:</a:t>
            </a:r>
          </a:p>
          <a:p>
            <a:pPr lvl="1">
              <a:defRPr/>
            </a:pPr>
            <a:r>
              <a:rPr lang="en-US" sz="2000" dirty="0"/>
              <a:t>Russell and </a:t>
            </a:r>
            <a:r>
              <a:rPr lang="en-US" sz="2000" dirty="0" err="1"/>
              <a:t>Norvig</a:t>
            </a:r>
            <a:r>
              <a:rPr lang="en-US" sz="2000" dirty="0"/>
              <a:t>: </a:t>
            </a:r>
            <a:r>
              <a:rPr lang="en-US" sz="2000" i="1" dirty="0"/>
              <a:t>Artificial Intelligence: A Modern Approach, </a:t>
            </a:r>
            <a:r>
              <a:rPr lang="en-US" sz="2000" dirty="0"/>
              <a:t>Prentice Hall, 2010, third Edition + additional readings</a:t>
            </a:r>
          </a:p>
        </p:txBody>
      </p:sp>
    </p:spTree>
    <p:extLst>
      <p:ext uri="{BB962C8B-B14F-4D97-AF65-F5344CB8AC3E}">
        <p14:creationId xmlns:p14="http://schemas.microsoft.com/office/powerpoint/2010/main" val="417627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/>
              <a:t>More to AI than the Turing Test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nl-NL" dirty="0"/>
              <a:t>Views of AI fall into four categories:
</a:t>
            </a:r>
          </a:p>
          <a:p>
            <a:endParaRPr lang="en-US" altLang="nl-NL" dirty="0"/>
          </a:p>
          <a:p>
            <a:pPr>
              <a:buFontTx/>
              <a:buNone/>
            </a:pPr>
            <a:r>
              <a:rPr lang="en-US" altLang="nl-NL" dirty="0"/>
              <a:t>		</a:t>
            </a:r>
          </a:p>
          <a:p>
            <a:pPr>
              <a:buFontTx/>
              <a:buNone/>
            </a:pPr>
            <a:r>
              <a:rPr lang="en-US" altLang="nl-NL" dirty="0"/>
              <a:t>		</a:t>
            </a:r>
          </a:p>
          <a:p>
            <a:pPr>
              <a:buFontTx/>
              <a:buNone/>
            </a:pPr>
            <a:r>
              <a:rPr lang="en-US" altLang="nl-NL" dirty="0"/>
              <a:t>Which does the Turing test </a:t>
            </a:r>
            <a:r>
              <a:rPr lang="en-US" altLang="nl-NL" dirty="0" err="1"/>
              <a:t>test</a:t>
            </a:r>
            <a:r>
              <a:rPr lang="en-US" altLang="nl-NL" dirty="0"/>
              <a:t>?</a:t>
            </a:r>
          </a:p>
          <a:p>
            <a:pPr>
              <a:buFontTx/>
              <a:buNone/>
            </a:pPr>
            <a:r>
              <a:rPr lang="en-US" altLang="nl-NL" dirty="0"/>
              <a:t>Which is more important?
</a:t>
            </a:r>
          </a:p>
        </p:txBody>
      </p:sp>
      <p:graphicFrame>
        <p:nvGraphicFramePr>
          <p:cNvPr id="7186" name="Group 18"/>
          <p:cNvGraphicFramePr>
            <a:graphicFrameLocks noGrp="1"/>
          </p:cNvGraphicFramePr>
          <p:nvPr/>
        </p:nvGraphicFramePr>
        <p:xfrm>
          <a:off x="762000" y="3352800"/>
          <a:ext cx="7086600" cy="129540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nl-NL" dirty="0"/>
                        <a:t>Thinking humanly</a:t>
                      </a:r>
                      <a:endParaRPr kumimoji="0" lang="nl-NL" altLang="nl-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nl-NL" dirty="0"/>
                        <a:t>Thinking rationally </a:t>
                      </a:r>
                      <a:endParaRPr kumimoji="0" lang="nl-NL" altLang="nl-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nl-NL" dirty="0"/>
                        <a:t>Acting humanly</a:t>
                      </a:r>
                      <a:endParaRPr kumimoji="0" lang="nl-NL" altLang="nl-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nl-NL" dirty="0"/>
                        <a:t>Acting rationally </a:t>
                      </a:r>
                      <a:endParaRPr kumimoji="0" lang="nl-NL" altLang="nl-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0" y="4033520"/>
            <a:ext cx="3098800" cy="467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0260" y="4000500"/>
            <a:ext cx="3098800" cy="467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35" y="4238620"/>
            <a:ext cx="2245125" cy="22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458200" cy="762000"/>
          </a:xfrm>
        </p:spPr>
        <p:txBody>
          <a:bodyPr/>
          <a:lstStyle/>
          <a:p>
            <a:r>
              <a:rPr lang="en-US" altLang="nl-NL" dirty="0"/>
              <a:t>Rational programs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41148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endParaRPr lang="nl-NL" altLang="nl-NL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nl-NL" altLang="nl-NL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nl-NL" altLang="nl-NL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nl-NL" altLang="nl-NL" sz="20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altLang="nl-NL" sz="2000" dirty="0"/>
          </a:p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r>
              <a:rPr lang="en-US" altLang="nl-NL" sz="2800" dirty="0"/>
              <a:t> For any given class of environments and tasks, we seek the program (or class of programs) with the best performance</a:t>
            </a:r>
          </a:p>
          <a:p>
            <a:pPr marL="203200" indent="0">
              <a:lnSpc>
                <a:spcPct val="80000"/>
              </a:lnSpc>
              <a:buNone/>
            </a:pPr>
            <a:r>
              <a:rPr lang="en-US" altLang="nl-NL" sz="2800" dirty="0"/>
              <a:t>
Caveat: computational limitations make perfect rationality unachievable </a:t>
            </a:r>
            <a:r>
              <a:rPr lang="en-US" altLang="nl-NL" sz="2400" dirty="0">
                <a:cs typeface="Arial" pitchFamily="34" charset="0"/>
                <a:sym typeface="Wingdings" pitchFamily="2" charset="2"/>
              </a:rPr>
              <a:t> </a:t>
            </a:r>
            <a:r>
              <a:rPr lang="en-US" altLang="nl-NL" sz="2400" dirty="0"/>
              <a:t>design the best </a:t>
            </a:r>
            <a:r>
              <a:rPr lang="en-US" altLang="nl-NL" sz="2400" dirty="0">
                <a:solidFill>
                  <a:srgbClr val="FF0000"/>
                </a:solidFill>
              </a:rPr>
              <a:t>program</a:t>
            </a:r>
            <a:r>
              <a:rPr lang="en-US" altLang="nl-NL" sz="2400" dirty="0"/>
              <a:t> for given machine resources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219200"/>
            <a:ext cx="244069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7" descr="Afbeeldingsresultaat voor chess"/>
          <p:cNvSpPr>
            <a:spLocks noChangeAspect="1" noChangeArrowheads="1"/>
          </p:cNvSpPr>
          <p:nvPr/>
        </p:nvSpPr>
        <p:spPr bwMode="auto">
          <a:xfrm>
            <a:off x="234950" y="-2428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2651125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05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9473-0E77-C95D-6E82-7F6B2962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potted history of AI 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7B52F-106D-3280-55DE-67552F3E9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0624" y="2451207"/>
            <a:ext cx="4114800" cy="5868882"/>
          </a:xfrm>
        </p:spPr>
        <p:txBody>
          <a:bodyPr/>
          <a:lstStyle/>
          <a:p>
            <a:pPr marL="203200" indent="0">
              <a:buNone/>
            </a:pPr>
            <a:r>
              <a:rPr lang="en-US" dirty="0"/>
              <a:t>Won’t be on the exam!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563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67000"/>
            <a:ext cx="7772400" cy="1362075"/>
          </a:xfrm>
        </p:spPr>
        <p:txBody>
          <a:bodyPr/>
          <a:lstStyle/>
          <a:p>
            <a:r>
              <a:rPr lang="nl-NL" dirty="0"/>
              <a:t>AI </a:t>
            </a:r>
            <a:r>
              <a:rPr lang="nl-NL" dirty="0" err="1"/>
              <a:t>comes</a:t>
            </a:r>
            <a:r>
              <a:rPr lang="nl-NL" dirty="0"/>
              <a:t> in waves</a:t>
            </a:r>
            <a:endParaRPr lang="en-US" dirty="0"/>
          </a:p>
        </p:txBody>
      </p:sp>
      <p:pic>
        <p:nvPicPr>
          <p:cNvPr id="1026" name="Picture 2" descr="The AI evolution over time. (From reference [39]) | Download Scientific  Diagram">
            <a:extLst>
              <a:ext uri="{FF2B5EF4-FFF2-40B4-BE49-F238E27FC236}">
                <a16:creationId xmlns:a16="http://schemas.microsoft.com/office/drawing/2014/main" id="{4F9BF614-9A1D-8B81-73AE-CE3F95DF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33550"/>
            <a:ext cx="80962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E639F-1C68-9797-4140-85DA3BE4C965}"/>
              </a:ext>
            </a:extLst>
          </p:cNvPr>
          <p:cNvSpPr txBox="1"/>
          <p:nvPr/>
        </p:nvSpPr>
        <p:spPr>
          <a:xfrm>
            <a:off x="-99893" y="5988744"/>
            <a:ext cx="9044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/>
              <a:t>Image:</a:t>
            </a:r>
          </a:p>
          <a:p>
            <a:r>
              <a:rPr lang="nl-NL" sz="1000" dirty="0"/>
              <a:t>https://www.researchgate.net/publication/372590389_A_Critical_Historic_Overview_of_Artificial_Intelligence_Issues_Challenges_Opportunities_and_Threats</a:t>
            </a:r>
          </a:p>
        </p:txBody>
      </p:sp>
    </p:spTree>
    <p:extLst>
      <p:ext uri="{BB962C8B-B14F-4D97-AF65-F5344CB8AC3E}">
        <p14:creationId xmlns:p14="http://schemas.microsoft.com/office/powerpoint/2010/main" val="768718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28613" y="685800"/>
            <a:ext cx="8458200" cy="762000"/>
          </a:xfrm>
        </p:spPr>
        <p:txBody>
          <a:bodyPr/>
          <a:lstStyle/>
          <a:p>
            <a:r>
              <a:rPr lang="en-US" altLang="en-US" dirty="0"/>
              <a:t>G</a:t>
            </a:r>
            <a:r>
              <a:rPr lang="nl-NL" altLang="en-US" dirty="0" err="1"/>
              <a:t>eneral</a:t>
            </a:r>
            <a:r>
              <a:rPr lang="nl-NL" altLang="en-US" dirty="0"/>
              <a:t> AI is </a:t>
            </a:r>
            <a:r>
              <a:rPr lang="nl-NL" altLang="en-US" dirty="0" err="1"/>
              <a:t>always</a:t>
            </a:r>
            <a:r>
              <a:rPr lang="nl-NL" altLang="en-US" dirty="0"/>
              <a:t> </a:t>
            </a:r>
            <a:r>
              <a:rPr lang="nl-NL" altLang="en-US" dirty="0" err="1"/>
              <a:t>just</a:t>
            </a:r>
            <a:r>
              <a:rPr lang="nl-NL" altLang="en-US" dirty="0"/>
              <a:t> a few </a:t>
            </a:r>
            <a:r>
              <a:rPr lang="nl-NL" altLang="en-US" dirty="0" err="1"/>
              <a:t>years</a:t>
            </a:r>
            <a:r>
              <a:rPr lang="nl-NL" altLang="en-US" dirty="0"/>
              <a:t> </a:t>
            </a:r>
            <a:r>
              <a:rPr lang="nl-NL" altLang="en-US" dirty="0" err="1"/>
              <a:t>away</a:t>
            </a:r>
            <a:endParaRPr lang="nl-NL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type="body" idx="1"/>
          </p:nvPr>
        </p:nvSpPr>
        <p:spPr>
          <a:xfrm>
            <a:off x="328613" y="1752600"/>
            <a:ext cx="8458200" cy="4114800"/>
          </a:xfrm>
        </p:spPr>
        <p:txBody>
          <a:bodyPr/>
          <a:lstStyle/>
          <a:p>
            <a:pPr marL="203200" indent="0">
              <a:buNone/>
            </a:pPr>
            <a:endParaRPr lang="en-US" altLang="en-US" sz="2000" dirty="0"/>
          </a:p>
          <a:p>
            <a:r>
              <a:rPr lang="en-US" altLang="en-US" sz="2000" dirty="0"/>
              <a:t> John McCarthy(1958-):</a:t>
            </a:r>
          </a:p>
          <a:p>
            <a:pPr lvl="1"/>
            <a:r>
              <a:rPr lang="en-US" altLang="en-US" sz="2000" dirty="0"/>
              <a:t>Inventor of Lisp (second‐oldest high‐level language)</a:t>
            </a:r>
          </a:p>
          <a:p>
            <a:pPr lvl="1"/>
            <a:r>
              <a:rPr lang="en-US" sz="1800" u="sng" dirty="0">
                <a:hlinkClick r:id="rId3"/>
              </a:rPr>
              <a:t>Moravec (1988)</a:t>
            </a:r>
            <a:r>
              <a:rPr lang="en-US" sz="1800" dirty="0"/>
              <a:t> claims that John McCarthy founded the Stanford AI project in 1963 “with the then-plausible goal of building a fully intelligent machine in a decade</a:t>
            </a:r>
            <a:r>
              <a:rPr lang="en-US" sz="2000" dirty="0"/>
              <a:t>” (p. 20).</a:t>
            </a:r>
            <a:endParaRPr lang="nl-NL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051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1E13-EB92-BF81-2FB0-8A711CFD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examples of AI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3A914-8655-36DB-FE11-E4B1D545E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100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/>
              <a:t>Spam </a:t>
            </a:r>
            <a:r>
              <a:rPr lang="nl-NL" altLang="nl-NL" dirty="0" err="1"/>
              <a:t>Fighting</a:t>
            </a:r>
            <a:endParaRPr lang="nl-NL" altLang="nl-NL" dirty="0"/>
          </a:p>
        </p:txBody>
      </p:sp>
      <p:sp>
        <p:nvSpPr>
          <p:cNvPr id="419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/>
          </a:p>
          <a:p>
            <a:endParaRPr lang="nl-NL" altLang="nl-NL" dirty="0"/>
          </a:p>
          <a:p>
            <a:endParaRPr lang="nl-NL" altLang="nl-NL" dirty="0"/>
          </a:p>
          <a:p>
            <a:endParaRPr lang="nl-NL" altLang="nl-NL" dirty="0"/>
          </a:p>
          <a:p>
            <a:endParaRPr lang="nl-NL" altLang="nl-NL" dirty="0"/>
          </a:p>
          <a:p>
            <a:r>
              <a:rPr lang="nl-NL" altLang="nl-NL" dirty="0"/>
              <a:t> Learning </a:t>
            </a:r>
            <a:r>
              <a:rPr lang="nl-NL" altLang="nl-NL" dirty="0" err="1"/>
              <a:t>algorithms</a:t>
            </a:r>
            <a:r>
              <a:rPr lang="nl-NL" altLang="nl-NL" dirty="0"/>
              <a:t> </a:t>
            </a:r>
            <a:r>
              <a:rPr lang="nl-NL" altLang="nl-NL" dirty="0" err="1"/>
              <a:t>classify</a:t>
            </a:r>
            <a:r>
              <a:rPr lang="nl-NL" altLang="nl-NL" dirty="0"/>
              <a:t> over a </a:t>
            </a:r>
            <a:r>
              <a:rPr lang="nl-NL" altLang="nl-NL" dirty="0" err="1"/>
              <a:t>billion</a:t>
            </a:r>
            <a:r>
              <a:rPr lang="nl-NL" altLang="nl-NL" dirty="0"/>
              <a:t> </a:t>
            </a:r>
            <a:r>
              <a:rPr lang="nl-NL" altLang="nl-NL" dirty="0" err="1"/>
              <a:t>messages</a:t>
            </a:r>
            <a:r>
              <a:rPr lang="nl-NL" altLang="nl-NL" dirty="0"/>
              <a:t> as spam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6100"/>
            <a:ext cx="214153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54163"/>
            <a:ext cx="4046538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05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87106" y="864093"/>
            <a:ext cx="8337550" cy="762000"/>
          </a:xfrm>
        </p:spPr>
        <p:txBody>
          <a:bodyPr/>
          <a:lstStyle/>
          <a:p>
            <a:r>
              <a:rPr lang="nl-NL" altLang="nl-NL" dirty="0" err="1"/>
              <a:t>Vacuum</a:t>
            </a:r>
            <a:r>
              <a:rPr lang="nl-NL" altLang="nl-NL" dirty="0"/>
              <a:t> cleaning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/>
          </a:p>
          <a:p>
            <a:endParaRPr lang="nl-NL" altLang="nl-NL" dirty="0"/>
          </a:p>
          <a:p>
            <a:endParaRPr lang="nl-NL" altLang="nl-NL" dirty="0"/>
          </a:p>
          <a:p>
            <a:endParaRPr lang="nl-NL" altLang="nl-NL" dirty="0"/>
          </a:p>
          <a:p>
            <a:r>
              <a:rPr lang="nl-NL" altLang="nl-NL" dirty="0"/>
              <a:t> </a:t>
            </a:r>
            <a:r>
              <a:rPr lang="nl-NL" altLang="nl-NL" dirty="0" err="1"/>
              <a:t>iRobot</a:t>
            </a:r>
            <a:r>
              <a:rPr lang="nl-NL" altLang="nl-NL" dirty="0"/>
              <a:t> cooperation has </a:t>
            </a:r>
            <a:r>
              <a:rPr lang="nl-NL" altLang="nl-NL" dirty="0" err="1"/>
              <a:t>sold</a:t>
            </a:r>
            <a:r>
              <a:rPr lang="nl-NL" altLang="nl-NL" dirty="0"/>
              <a:t> 10 </a:t>
            </a:r>
            <a:r>
              <a:rPr lang="nl-NL" altLang="nl-NL" dirty="0" err="1"/>
              <a:t>million</a:t>
            </a:r>
            <a:r>
              <a:rPr lang="nl-NL" altLang="nl-NL" dirty="0"/>
              <a:t> </a:t>
            </a:r>
            <a:r>
              <a:rPr lang="nl-NL" altLang="nl-NL" dirty="0" err="1"/>
              <a:t>Roomba</a:t>
            </a:r>
            <a:r>
              <a:rPr lang="nl-NL" altLang="nl-NL" dirty="0"/>
              <a:t> </a:t>
            </a:r>
            <a:r>
              <a:rPr lang="nl-NL" altLang="nl-NL" dirty="0" err="1"/>
              <a:t>robotic</a:t>
            </a:r>
            <a:r>
              <a:rPr lang="nl-NL" altLang="nl-NL" dirty="0"/>
              <a:t> </a:t>
            </a:r>
            <a:r>
              <a:rPr lang="nl-NL" altLang="nl-NL" dirty="0" err="1"/>
              <a:t>vacuum</a:t>
            </a:r>
            <a:r>
              <a:rPr lang="nl-NL" altLang="nl-NL" dirty="0"/>
              <a:t> </a:t>
            </a:r>
            <a:r>
              <a:rPr lang="nl-NL" altLang="nl-NL" dirty="0" err="1"/>
              <a:t>cleaners</a:t>
            </a:r>
            <a:r>
              <a:rPr lang="nl-NL" altLang="nl-NL" dirty="0"/>
              <a:t> </a:t>
            </a:r>
            <a:r>
              <a:rPr lang="nl-NL" altLang="nl-NL" dirty="0" err="1"/>
              <a:t>for</a:t>
            </a:r>
            <a:r>
              <a:rPr lang="nl-NL" altLang="nl-NL" dirty="0"/>
              <a:t> home </a:t>
            </a:r>
            <a:r>
              <a:rPr lang="nl-NL" altLang="nl-NL" dirty="0" err="1"/>
              <a:t>use</a:t>
            </a:r>
            <a:r>
              <a:rPr lang="nl-NL" altLang="nl-NL" dirty="0"/>
              <a:t> </a:t>
            </a:r>
            <a:r>
              <a:rPr lang="nl-NL" altLang="nl-NL" dirty="0" err="1"/>
              <a:t>since</a:t>
            </a:r>
            <a:r>
              <a:rPr lang="nl-NL" altLang="nl-NL" dirty="0"/>
              <a:t> 2002</a:t>
            </a:r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524000"/>
            <a:ext cx="2460625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33525"/>
            <a:ext cx="36877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03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908482"/>
            <a:ext cx="8337550" cy="762000"/>
          </a:xfrm>
        </p:spPr>
        <p:txBody>
          <a:bodyPr/>
          <a:lstStyle/>
          <a:p>
            <a:r>
              <a:rPr lang="nl-NL" dirty="0" err="1"/>
              <a:t>ChatGPT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41044" y="1365658"/>
            <a:ext cx="8345756" cy="4843055"/>
          </a:xfrm>
        </p:spPr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 </a:t>
            </a:r>
            <a:r>
              <a:rPr lang="nl-NL" sz="2800" dirty="0"/>
              <a:t>2022-23 Large Language </a:t>
            </a:r>
            <a:r>
              <a:rPr lang="nl-NL" sz="2800" dirty="0" err="1"/>
              <a:t>Models</a:t>
            </a:r>
            <a:r>
              <a:rPr lang="nl-NL" sz="2800" dirty="0"/>
              <a:t> </a:t>
            </a:r>
            <a:r>
              <a:rPr lang="nl-NL" sz="2800" dirty="0" err="1"/>
              <a:t>such</a:t>
            </a:r>
            <a:r>
              <a:rPr lang="nl-NL" sz="2800" dirty="0"/>
              <a:t> as GPT </a:t>
            </a:r>
            <a:r>
              <a:rPr lang="nl-NL" sz="2800" dirty="0" err="1"/>
              <a:t>enable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development of </a:t>
            </a:r>
            <a:r>
              <a:rPr lang="nl-NL" sz="2800" dirty="0" err="1"/>
              <a:t>chatGPT</a:t>
            </a:r>
            <a:r>
              <a:rPr lang="nl-NL" sz="2800" dirty="0"/>
              <a:t>, a </a:t>
            </a:r>
            <a:r>
              <a:rPr lang="nl-NL" sz="2800" dirty="0" err="1"/>
              <a:t>powerful</a:t>
            </a:r>
            <a:r>
              <a:rPr lang="nl-NL" sz="2800" dirty="0"/>
              <a:t> </a:t>
            </a:r>
            <a:r>
              <a:rPr lang="nl-NL" sz="2800" dirty="0" err="1"/>
              <a:t>conversational</a:t>
            </a:r>
            <a:r>
              <a:rPr lang="nl-NL" sz="2800" dirty="0"/>
              <a:t> AI. </a:t>
            </a:r>
          </a:p>
          <a:p>
            <a:r>
              <a:rPr lang="nl-NL" sz="2800" dirty="0"/>
              <a:t> </a:t>
            </a:r>
            <a:r>
              <a:rPr lang="nl-NL" sz="2800" dirty="0" err="1"/>
              <a:t>Similar</a:t>
            </a:r>
            <a:r>
              <a:rPr lang="nl-NL" sz="2800" dirty="0"/>
              <a:t> tools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assist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writing</a:t>
            </a:r>
            <a:r>
              <a:rPr lang="nl-NL" sz="2800" dirty="0"/>
              <a:t> code (</a:t>
            </a:r>
            <a:r>
              <a:rPr lang="nl-NL" sz="2800" dirty="0" err="1"/>
              <a:t>copilots</a:t>
            </a:r>
            <a:r>
              <a:rPr lang="nl-NL" sz="28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41" y="1220471"/>
            <a:ext cx="4396776" cy="22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generated Art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4" b="50470"/>
          <a:stretch/>
        </p:blipFill>
        <p:spPr>
          <a:xfrm>
            <a:off x="598729" y="2061713"/>
            <a:ext cx="2580248" cy="257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31" r="50318"/>
          <a:stretch/>
        </p:blipFill>
        <p:spPr>
          <a:xfrm>
            <a:off x="3428456" y="2061710"/>
            <a:ext cx="2558275" cy="25988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9250" y="4917057"/>
            <a:ext cx="8337550" cy="1291656"/>
          </a:xfrm>
        </p:spPr>
        <p:txBody>
          <a:bodyPr/>
          <a:lstStyle/>
          <a:p>
            <a:r>
              <a:rPr lang="nl-NL" dirty="0"/>
              <a:t> 2022-23: Tools like </a:t>
            </a:r>
            <a:r>
              <a:rPr lang="nl-NL" dirty="0" err="1"/>
              <a:t>midjourney</a:t>
            </a:r>
            <a:r>
              <a:rPr lang="nl-NL" dirty="0"/>
              <a:t>,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generate</a:t>
            </a:r>
            <a:r>
              <a:rPr lang="nl-NL" dirty="0"/>
              <a:t> art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descriptions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70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Grading</a:t>
            </a:r>
            <a:endParaRPr lang="en-US" altLang="en-US"/>
          </a:p>
        </p:txBody>
      </p:sp>
      <p:sp>
        <p:nvSpPr>
          <p:cNvPr id="9219" name="Content Placeholder 2"/>
          <p:cNvSpPr>
            <a:spLocks noGrp="1"/>
          </p:cNvSpPr>
          <p:nvPr>
            <p:ph type="body" idx="1"/>
          </p:nvPr>
        </p:nvSpPr>
        <p:spPr>
          <a:xfrm>
            <a:off x="93133" y="2000250"/>
            <a:ext cx="7622117" cy="3086100"/>
          </a:xfrm>
        </p:spPr>
        <p:txBody>
          <a:bodyPr/>
          <a:lstStyle/>
          <a:p>
            <a:r>
              <a:rPr lang="en-US" altLang="nl-NL" sz="2400" dirty="0"/>
              <a:t> Written examination:</a:t>
            </a:r>
            <a:r>
              <a:rPr lang="nl-NL" altLang="en-US" sz="2400" dirty="0"/>
              <a:t>50%</a:t>
            </a:r>
          </a:p>
          <a:p>
            <a:r>
              <a:rPr lang="nl-NL" altLang="en-US" sz="2400" dirty="0"/>
              <a:t> </a:t>
            </a:r>
            <a:r>
              <a:rPr lang="nl-NL" altLang="en-US" sz="2400" dirty="0" err="1"/>
              <a:t>Practicals</a:t>
            </a:r>
            <a:r>
              <a:rPr lang="nl-NL" altLang="en-US" sz="2400" dirty="0"/>
              <a:t> : 4 </a:t>
            </a:r>
            <a:r>
              <a:rPr lang="nl-NL" altLang="en-US" sz="2400" dirty="0" err="1"/>
              <a:t>assignments</a:t>
            </a:r>
            <a:r>
              <a:rPr lang="nl-NL" altLang="en-US" sz="2400" dirty="0"/>
              <a:t> 40% (10% </a:t>
            </a:r>
            <a:r>
              <a:rPr lang="nl-NL" altLang="en-US" sz="2400" dirty="0" err="1"/>
              <a:t>each</a:t>
            </a:r>
            <a:r>
              <a:rPr lang="nl-NL" altLang="en-US" sz="2400" dirty="0"/>
              <a:t>)</a:t>
            </a:r>
          </a:p>
          <a:p>
            <a:r>
              <a:rPr lang="nl-NL" altLang="en-US" sz="2400" dirty="0"/>
              <a:t> </a:t>
            </a:r>
            <a:r>
              <a:rPr lang="nl-NL" altLang="en-US" sz="2400" dirty="0" err="1"/>
              <a:t>Debates</a:t>
            </a:r>
            <a:r>
              <a:rPr lang="nl-NL" altLang="en-US" sz="2400" dirty="0"/>
              <a:t> week 6 : pass/</a:t>
            </a:r>
            <a:r>
              <a:rPr lang="nl-NL" altLang="en-US" sz="2400" dirty="0" err="1"/>
              <a:t>fail</a:t>
            </a:r>
            <a:r>
              <a:rPr lang="nl-NL" altLang="en-US" sz="2400" dirty="0"/>
              <a:t> </a:t>
            </a:r>
            <a:r>
              <a:rPr lang="nl-NL" altLang="en-US" sz="2400" dirty="0" err="1"/>
              <a:t>for</a:t>
            </a:r>
            <a:r>
              <a:rPr lang="nl-NL" altLang="en-US" sz="2400" dirty="0"/>
              <a:t> </a:t>
            </a:r>
            <a:r>
              <a:rPr lang="nl-NL" altLang="en-US" sz="2400" dirty="0" err="1"/>
              <a:t>participation</a:t>
            </a:r>
            <a:r>
              <a:rPr lang="nl-NL" altLang="en-US" sz="2400" dirty="0"/>
              <a:t> </a:t>
            </a:r>
            <a:r>
              <a:rPr lang="nl-NL" altLang="en-US" sz="2400" dirty="0" err="1"/>
              <a:t>worth</a:t>
            </a:r>
            <a:r>
              <a:rPr lang="nl-NL" altLang="en-US" sz="2400" dirty="0"/>
              <a:t> 10%</a:t>
            </a:r>
          </a:p>
        </p:txBody>
      </p:sp>
    </p:spTree>
    <p:extLst>
      <p:ext uri="{BB962C8B-B14F-4D97-AF65-F5344CB8AC3E}">
        <p14:creationId xmlns:p14="http://schemas.microsoft.com/office/powerpoint/2010/main" val="282729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folding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9250" y="2078966"/>
            <a:ext cx="3998463" cy="4129747"/>
          </a:xfrm>
        </p:spPr>
        <p:txBody>
          <a:bodyPr/>
          <a:lstStyle/>
          <a:p>
            <a:r>
              <a:rPr lang="nl-NL" sz="2800" dirty="0"/>
              <a:t> 2018: </a:t>
            </a:r>
            <a:r>
              <a:rPr lang="nl-NL" sz="2800" dirty="0" err="1"/>
              <a:t>Alphafold</a:t>
            </a:r>
            <a:r>
              <a:rPr lang="nl-NL" sz="2800" dirty="0"/>
              <a:t> </a:t>
            </a:r>
            <a:r>
              <a:rPr lang="nl-NL" sz="2800" dirty="0" err="1"/>
              <a:t>became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first </a:t>
            </a:r>
            <a:r>
              <a:rPr lang="nl-NL" sz="2800" dirty="0" err="1"/>
              <a:t>deep</a:t>
            </a:r>
            <a:r>
              <a:rPr lang="nl-NL" sz="2800" dirty="0"/>
              <a:t> </a:t>
            </a:r>
            <a:r>
              <a:rPr lang="nl-NL" sz="2800" dirty="0" err="1"/>
              <a:t>learning</a:t>
            </a:r>
            <a:r>
              <a:rPr lang="nl-NL" sz="2800" dirty="0"/>
              <a:t> model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dramatically</a:t>
            </a:r>
            <a:r>
              <a:rPr lang="nl-NL" sz="2800" dirty="0"/>
              <a:t> </a:t>
            </a:r>
            <a:r>
              <a:rPr lang="nl-NL" sz="2800" dirty="0" err="1"/>
              <a:t>increase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performance of </a:t>
            </a:r>
            <a:r>
              <a:rPr lang="nl-NL" sz="2800" dirty="0" err="1"/>
              <a:t>pretein</a:t>
            </a:r>
            <a:r>
              <a:rPr lang="nl-NL" sz="2800" dirty="0"/>
              <a:t> </a:t>
            </a:r>
            <a:r>
              <a:rPr lang="nl-NL" sz="2800" dirty="0" err="1"/>
              <a:t>folding</a:t>
            </a:r>
            <a:r>
              <a:rPr lang="nl-NL" sz="2800" dirty="0"/>
              <a:t> </a:t>
            </a:r>
            <a:r>
              <a:rPr lang="nl-NL" sz="2800" dirty="0" err="1"/>
              <a:t>models</a:t>
            </a:r>
            <a:endParaRPr lang="nl-NL" sz="2800" dirty="0"/>
          </a:p>
        </p:txBody>
      </p:sp>
      <p:pic>
        <p:nvPicPr>
          <p:cNvPr id="2050" name="Picture 2" descr="three individual polypeptide chains at different levels of folding and a cluster of ch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16" y="1052423"/>
            <a:ext cx="4360499" cy="51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93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908482"/>
            <a:ext cx="8337550" cy="762000"/>
          </a:xfrm>
        </p:spPr>
        <p:txBody>
          <a:bodyPr/>
          <a:lstStyle/>
          <a:p>
            <a:r>
              <a:rPr lang="nl-NL" dirty="0"/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 2016: </a:t>
            </a:r>
            <a:r>
              <a:rPr lang="nl-NL" dirty="0" err="1"/>
              <a:t>AlphaGo</a:t>
            </a:r>
            <a:r>
              <a:rPr lang="nl-NL" dirty="0"/>
              <a:t> </a:t>
            </a:r>
            <a:r>
              <a:rPr lang="nl-NL" dirty="0" err="1"/>
              <a:t>defeats</a:t>
            </a:r>
            <a:r>
              <a:rPr lang="nl-NL" dirty="0"/>
              <a:t> </a:t>
            </a:r>
            <a:r>
              <a:rPr lang="nl-NL" dirty="0" err="1"/>
              <a:t>strongest</a:t>
            </a:r>
            <a:r>
              <a:rPr lang="nl-NL" dirty="0"/>
              <a:t> human </a:t>
            </a:r>
            <a:r>
              <a:rPr lang="nl-NL" dirty="0" err="1"/>
              <a:t>player</a:t>
            </a:r>
            <a:r>
              <a:rPr lang="nl-NL" dirty="0"/>
              <a:t>, Lee </a:t>
            </a:r>
            <a:r>
              <a:rPr lang="nl-NL" dirty="0" err="1"/>
              <a:t>Sedol</a:t>
            </a:r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Developped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Google </a:t>
            </a:r>
            <a:r>
              <a:rPr lang="nl-NL" dirty="0" err="1"/>
              <a:t>Deepmind</a:t>
            </a:r>
            <a:endParaRPr lang="nl-NL" dirty="0"/>
          </a:p>
        </p:txBody>
      </p:sp>
      <p:pic>
        <p:nvPicPr>
          <p:cNvPr id="1026" name="Picture 2" descr="Afbeeldingsresultaat voor alpha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422459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68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337550" cy="762000"/>
          </a:xfrm>
        </p:spPr>
        <p:txBody>
          <a:bodyPr/>
          <a:lstStyle/>
          <a:p>
            <a:r>
              <a:rPr lang="nl-NL" altLang="nl-NL" dirty="0" err="1"/>
              <a:t>Autonomous</a:t>
            </a:r>
            <a:r>
              <a:rPr lang="nl-NL" altLang="nl-NL" dirty="0"/>
              <a:t> </a:t>
            </a:r>
            <a:r>
              <a:rPr lang="nl-NL" altLang="nl-NL" dirty="0" err="1"/>
              <a:t>Driving</a:t>
            </a:r>
            <a:endParaRPr lang="nl-NL" alt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04800" y="1676400"/>
            <a:ext cx="8458200" cy="4343400"/>
          </a:xfrm>
        </p:spPr>
        <p:txBody>
          <a:bodyPr/>
          <a:lstStyle/>
          <a:p>
            <a:pPr>
              <a:defRPr/>
            </a:pPr>
            <a:endParaRPr lang="nl-NL" dirty="0"/>
          </a:p>
          <a:p>
            <a:pPr>
              <a:defRPr/>
            </a:pPr>
            <a:endParaRPr lang="nl-NL" dirty="0"/>
          </a:p>
          <a:p>
            <a:pPr marL="0" indent="0">
              <a:buFontTx/>
              <a:buNone/>
              <a:defRPr/>
            </a:pPr>
            <a:endParaRPr lang="nl-NL" dirty="0"/>
          </a:p>
          <a:p>
            <a:pPr>
              <a:defRPr/>
            </a:pPr>
            <a:endParaRPr lang="en-US" altLang="nl-NL" sz="2800" dirty="0"/>
          </a:p>
          <a:p>
            <a:pPr>
              <a:defRPr/>
            </a:pPr>
            <a:r>
              <a:rPr lang="nl-NL" sz="2800" dirty="0"/>
              <a:t> </a:t>
            </a:r>
            <a:r>
              <a:rPr lang="nl-NL" sz="2800" dirty="0" err="1"/>
              <a:t>Driverless</a:t>
            </a:r>
            <a:r>
              <a:rPr lang="nl-NL" sz="2800" dirty="0"/>
              <a:t> </a:t>
            </a:r>
            <a:r>
              <a:rPr lang="nl-NL" sz="2800" dirty="0" err="1"/>
              <a:t>robotic</a:t>
            </a:r>
            <a:r>
              <a:rPr lang="nl-NL" sz="2800" dirty="0"/>
              <a:t> </a:t>
            </a:r>
            <a:r>
              <a:rPr lang="nl-NL" sz="2800" dirty="0" err="1"/>
              <a:t>car</a:t>
            </a:r>
            <a:r>
              <a:rPr lang="nl-NL" sz="2800" dirty="0"/>
              <a:t> Stanley </a:t>
            </a:r>
            <a:r>
              <a:rPr lang="nl-NL" sz="2800" dirty="0" err="1"/>
              <a:t>sped</a:t>
            </a:r>
            <a:r>
              <a:rPr lang="nl-NL" sz="2800" dirty="0"/>
              <a:t> at 22 </a:t>
            </a:r>
            <a:r>
              <a:rPr lang="nl-NL" sz="2800" dirty="0" err="1"/>
              <a:t>mph</a:t>
            </a:r>
            <a:r>
              <a:rPr lang="nl-NL" sz="2800" dirty="0"/>
              <a:t> </a:t>
            </a:r>
            <a:r>
              <a:rPr lang="nl-NL" sz="2800" dirty="0" err="1"/>
              <a:t>through</a:t>
            </a:r>
            <a:r>
              <a:rPr lang="nl-NL" sz="2800" dirty="0"/>
              <a:t> the </a:t>
            </a:r>
            <a:r>
              <a:rPr lang="nl-NL" sz="2800" dirty="0" err="1"/>
              <a:t>Mojave</a:t>
            </a:r>
            <a:r>
              <a:rPr lang="nl-NL" sz="2800" dirty="0"/>
              <a:t> dessert over a 132 </a:t>
            </a:r>
            <a:r>
              <a:rPr lang="nl-NL" sz="2800" dirty="0" err="1"/>
              <a:t>mile</a:t>
            </a:r>
            <a:r>
              <a:rPr lang="nl-NL" sz="2800" dirty="0"/>
              <a:t> course (2005)</a:t>
            </a:r>
          </a:p>
          <a:p>
            <a:pPr>
              <a:defRPr/>
            </a:pPr>
            <a:r>
              <a:rPr lang="nl-NL" sz="2800" dirty="0"/>
              <a:t> Google </a:t>
            </a:r>
            <a:r>
              <a:rPr lang="nl-NL" sz="2800" dirty="0" err="1"/>
              <a:t>Self-Driving</a:t>
            </a:r>
            <a:r>
              <a:rPr lang="nl-NL" sz="2800" dirty="0"/>
              <a:t> </a:t>
            </a:r>
            <a:r>
              <a:rPr lang="nl-NL" sz="2800" dirty="0" err="1"/>
              <a:t>Car</a:t>
            </a:r>
            <a:r>
              <a:rPr lang="nl-NL" sz="2800" dirty="0"/>
              <a:t> (2010)</a:t>
            </a:r>
          </a:p>
        </p:txBody>
      </p:sp>
      <p:pic>
        <p:nvPicPr>
          <p:cNvPr id="3789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28800"/>
            <a:ext cx="20955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9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8138"/>
            <a:ext cx="3581400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161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49250" y="1060450"/>
            <a:ext cx="8337550" cy="762000"/>
          </a:xfrm>
        </p:spPr>
        <p:txBody>
          <a:bodyPr/>
          <a:lstStyle/>
          <a:p>
            <a:r>
              <a:rPr lang="en-GB" altLang="en-US" dirty="0"/>
              <a:t>Quiz Show contestant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type="body" idx="1"/>
          </p:nvPr>
        </p:nvSpPr>
        <p:spPr>
          <a:xfrm>
            <a:off x="0" y="2093913"/>
            <a:ext cx="8686800" cy="4114800"/>
          </a:xfrm>
        </p:spPr>
        <p:txBody>
          <a:bodyPr/>
          <a:lstStyle/>
          <a:p>
            <a:pPr>
              <a:defRPr/>
            </a:pPr>
            <a:endParaRPr lang="en-GB" altLang="en-US" dirty="0"/>
          </a:p>
          <a:p>
            <a:pPr>
              <a:defRPr/>
            </a:pPr>
            <a:endParaRPr lang="en-GB" altLang="en-US" dirty="0"/>
          </a:p>
          <a:p>
            <a:pPr marL="0" indent="0">
              <a:buFontTx/>
              <a:buNone/>
              <a:defRPr/>
            </a:pPr>
            <a:endParaRPr lang="en-GB" altLang="en-US" dirty="0"/>
          </a:p>
          <a:p>
            <a:pPr>
              <a:defRPr/>
            </a:pPr>
            <a:r>
              <a:rPr lang="en-GB" altLang="en-US" sz="2400" dirty="0"/>
              <a:t> Watson (IBM)</a:t>
            </a:r>
          </a:p>
          <a:p>
            <a:pPr>
              <a:defRPr/>
            </a:pPr>
            <a:r>
              <a:rPr lang="en-GB" altLang="en-US" sz="2400" dirty="0"/>
              <a:t> First in Jeopardy (2011)</a:t>
            </a:r>
          </a:p>
          <a:p>
            <a:pPr>
              <a:defRPr/>
            </a:pPr>
            <a:r>
              <a:rPr lang="en-GB" altLang="en-US" sz="2400" dirty="0"/>
              <a:t> www.ibm.com/smarterplanet/us/en/ibmwatson/</a:t>
            </a:r>
          </a:p>
        </p:txBody>
      </p:sp>
      <p:pic>
        <p:nvPicPr>
          <p:cNvPr id="44036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08163"/>
            <a:ext cx="2667000" cy="178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6532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8" name="Picture 9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933575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72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5125" y="1086035"/>
            <a:ext cx="8337550" cy="762000"/>
          </a:xfrm>
        </p:spPr>
        <p:txBody>
          <a:bodyPr/>
          <a:lstStyle/>
          <a:p>
            <a:r>
              <a:rPr lang="en-GB" altLang="en-US" dirty="0"/>
              <a:t>Limits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type="body" idx="1"/>
          </p:nvPr>
        </p:nvSpPr>
        <p:spPr>
          <a:xfrm>
            <a:off x="365124" y="1600200"/>
            <a:ext cx="8397875" cy="4114800"/>
          </a:xfrm>
        </p:spPr>
        <p:txBody>
          <a:bodyPr/>
          <a:lstStyle/>
          <a:p>
            <a:r>
              <a:rPr lang="en-GB" altLang="en-US" dirty="0"/>
              <a:t> </a:t>
            </a:r>
            <a:r>
              <a:rPr lang="en-GB" altLang="en-US" sz="2800" dirty="0"/>
              <a:t>Each program is good in its own domain, but it can’t do all tasks</a:t>
            </a:r>
          </a:p>
          <a:p>
            <a:r>
              <a:rPr lang="en-GB" altLang="en-US" sz="2800" dirty="0"/>
              <a:t> Machine Translation of obscure languages</a:t>
            </a:r>
          </a:p>
          <a:p>
            <a:r>
              <a:rPr lang="en-GB" altLang="en-US" sz="2800" dirty="0"/>
              <a:t> Acting as a judge</a:t>
            </a:r>
          </a:p>
          <a:p>
            <a:r>
              <a:rPr lang="en-GB" altLang="en-US" sz="2800" dirty="0"/>
              <a:t> Beating humans in soccer</a:t>
            </a:r>
          </a:p>
          <a:p>
            <a:r>
              <a:rPr lang="en-GB" altLang="en-US" sz="2800" dirty="0"/>
              <a:t> General Game Playing</a:t>
            </a:r>
          </a:p>
          <a:p>
            <a:r>
              <a:rPr lang="en-GB" altLang="en-US" sz="2800" dirty="0"/>
              <a:t> Writing pieces with correct facts and references</a:t>
            </a:r>
          </a:p>
          <a:p>
            <a:r>
              <a:rPr lang="en-GB" altLang="en-US" sz="2800" dirty="0"/>
              <a:t> Explaining decisions</a:t>
            </a:r>
          </a:p>
        </p:txBody>
      </p:sp>
    </p:spTree>
    <p:extLst>
      <p:ext uri="{BB962C8B-B14F-4D97-AF65-F5344CB8AC3E}">
        <p14:creationId xmlns:p14="http://schemas.microsoft.com/office/powerpoint/2010/main" val="3521911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5125" y="1086035"/>
            <a:ext cx="8337550" cy="762000"/>
          </a:xfrm>
        </p:spPr>
        <p:txBody>
          <a:bodyPr/>
          <a:lstStyle/>
          <a:p>
            <a:r>
              <a:rPr lang="en-GB" altLang="en-US" dirty="0"/>
              <a:t>More limitations?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type="body" idx="1"/>
          </p:nvPr>
        </p:nvSpPr>
        <p:spPr>
          <a:xfrm>
            <a:off x="365124" y="1600200"/>
            <a:ext cx="8397875" cy="4114800"/>
          </a:xfrm>
        </p:spPr>
        <p:txBody>
          <a:bodyPr/>
          <a:lstStyle/>
          <a:p>
            <a:endParaRPr lang="en-GB" altLang="en-US" sz="2800" dirty="0"/>
          </a:p>
          <a:p>
            <a:r>
              <a:rPr lang="en-GB" altLang="en-US" sz="2800" dirty="0"/>
              <a:t>What examples can you think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69" y="615461"/>
            <a:ext cx="5748822" cy="574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27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E8D6-821F-C55C-9353-A9F39BF2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816-5870-547B-4C4A-EFF16B80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8793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57338"/>
            <a:ext cx="8337550" cy="762000"/>
          </a:xfrm>
        </p:spPr>
        <p:txBody>
          <a:bodyPr/>
          <a:lstStyle/>
          <a:p>
            <a:r>
              <a:rPr lang="en-US" altLang="en-US" dirty="0"/>
              <a:t>Agents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An </a:t>
            </a:r>
            <a:r>
              <a:rPr lang="en-US" altLang="en-US" sz="2800" dirty="0">
                <a:solidFill>
                  <a:srgbClr val="FF0000"/>
                </a:solidFill>
              </a:rPr>
              <a:t>agent</a:t>
            </a:r>
            <a:r>
              <a:rPr lang="en-US" altLang="en-US" sz="2800" dirty="0"/>
              <a:t> is anything that can be viewed as </a:t>
            </a:r>
            <a:r>
              <a:rPr lang="en-US" altLang="en-US" sz="2800" dirty="0">
                <a:solidFill>
                  <a:srgbClr val="FF0000"/>
                </a:solidFill>
              </a:rPr>
              <a:t>perceiving</a:t>
            </a:r>
            <a:r>
              <a:rPr lang="en-US" altLang="en-US" sz="2800" dirty="0"/>
              <a:t> its </a:t>
            </a:r>
            <a:r>
              <a:rPr lang="en-US" altLang="en-US" sz="2800" dirty="0">
                <a:solidFill>
                  <a:srgbClr val="FF0000"/>
                </a:solidFill>
              </a:rPr>
              <a:t>environment</a:t>
            </a:r>
            <a:r>
              <a:rPr lang="en-US" altLang="en-US" sz="2800" dirty="0"/>
              <a:t> through </a:t>
            </a:r>
            <a:r>
              <a:rPr lang="en-US" altLang="en-US" sz="2800" dirty="0">
                <a:solidFill>
                  <a:srgbClr val="FF0000"/>
                </a:solidFill>
              </a:rPr>
              <a:t>sensors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acting</a:t>
            </a:r>
            <a:r>
              <a:rPr lang="en-US" altLang="en-US" sz="2800" dirty="0"/>
              <a:t> upon that environment through </a:t>
            </a:r>
            <a:r>
              <a:rPr lang="en-US" altLang="en-US" sz="2800" dirty="0">
                <a:solidFill>
                  <a:srgbClr val="FF0000"/>
                </a:solidFill>
              </a:rPr>
              <a:t>actuators</a:t>
            </a:r>
            <a:endParaRPr lang="en-GB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An </a:t>
            </a:r>
            <a:r>
              <a:rPr lang="en-US" sz="2800" i="1" dirty="0"/>
              <a:t>agent</a:t>
            </a:r>
            <a:r>
              <a:rPr lang="en-US" sz="2800" dirty="0"/>
              <a:t> operates </a:t>
            </a:r>
            <a:r>
              <a:rPr lang="en-US" sz="2800" i="1" dirty="0"/>
              <a:t>autonomously</a:t>
            </a:r>
          </a:p>
          <a:p>
            <a:pPr>
              <a:lnSpc>
                <a:spcPct val="90000"/>
              </a:lnSpc>
            </a:pPr>
            <a:r>
              <a:rPr lang="en-GB" sz="2800" i="1" dirty="0"/>
              <a:t>Examples?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Agents include humans, robots, </a:t>
            </a:r>
            <a:r>
              <a:rPr lang="en-GB" sz="2800" dirty="0" err="1"/>
              <a:t>softbots</a:t>
            </a:r>
            <a:r>
              <a:rPr lang="en-GB" sz="2800" dirty="0"/>
              <a:t>, thermostats, etc.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6488" r="12902" b="4132"/>
          <a:stretch/>
        </p:blipFill>
        <p:spPr bwMode="auto">
          <a:xfrm>
            <a:off x="7315200" y="4600353"/>
            <a:ext cx="1066978" cy="177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Afbeeldingsresultaat voor human silhouet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8788" r="14218" b="8788"/>
          <a:stretch/>
        </p:blipFill>
        <p:spPr bwMode="auto">
          <a:xfrm>
            <a:off x="3962400" y="4591953"/>
            <a:ext cx="1828800" cy="152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49" y="4727499"/>
            <a:ext cx="1355725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092090"/>
            <a:ext cx="822079" cy="10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0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458200" cy="762000"/>
          </a:xfrm>
        </p:spPr>
        <p:txBody>
          <a:bodyPr/>
          <a:lstStyle/>
          <a:p>
            <a:r>
              <a:rPr lang="en-US" altLang="nl-NL" dirty="0"/>
              <a:t>Agents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endParaRPr lang="en-US" altLang="nl-NL" sz="2800" dirty="0"/>
          </a:p>
          <a:p>
            <a:pPr>
              <a:lnSpc>
                <a:spcPct val="80000"/>
              </a:lnSpc>
            </a:pPr>
            <a:r>
              <a:rPr lang="en-US" altLang="nl-NL" sz="2800" dirty="0"/>
              <a:t>An </a:t>
            </a:r>
            <a:r>
              <a:rPr lang="en-US" altLang="nl-NL" sz="2800" dirty="0">
                <a:solidFill>
                  <a:srgbClr val="FF0000"/>
                </a:solidFill>
              </a:rPr>
              <a:t>agent</a:t>
            </a:r>
            <a:r>
              <a:rPr lang="en-US" altLang="nl-NL" sz="2800" dirty="0"/>
              <a:t> is an entity that perceives and acts
We focus on designing rational agents
Abstractly, an agent is a function from perception history to an action:</a:t>
            </a:r>
          </a:p>
          <a:p>
            <a:pPr>
              <a:lnSpc>
                <a:spcPct val="80000"/>
              </a:lnSpc>
            </a:pPr>
            <a:endParaRPr lang="en-US" altLang="nl-NL" sz="20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nl-NL" sz="2800" dirty="0"/>
              <a:t>[</a:t>
            </a:r>
            <a:r>
              <a:rPr lang="en-US" altLang="nl-NL" sz="2800" i="1" dirty="0"/>
              <a:t>f</a:t>
            </a:r>
            <a:r>
              <a:rPr lang="en-US" altLang="nl-NL" sz="2800" dirty="0"/>
              <a:t>: </a:t>
            </a:r>
            <a:r>
              <a:rPr lang="en-US" altLang="nl-NL" sz="2800" dirty="0">
                <a:latin typeface="Monotype Corsiva" pitchFamily="66" charset="0"/>
              </a:rPr>
              <a:t>P*</a:t>
            </a:r>
            <a:r>
              <a:rPr lang="en-US" altLang="nl-NL" sz="2800" dirty="0"/>
              <a:t> </a:t>
            </a:r>
            <a:r>
              <a:rPr lang="en-US" altLang="nl-NL" sz="2800" dirty="0">
                <a:sym typeface="Wingdings" pitchFamily="2" charset="2"/>
              </a:rPr>
              <a:t></a:t>
            </a:r>
            <a:r>
              <a:rPr lang="en-US" altLang="nl-NL" sz="2800" dirty="0"/>
              <a:t> </a:t>
            </a:r>
            <a:r>
              <a:rPr lang="en-US" altLang="nl-NL" sz="2800" dirty="0">
                <a:latin typeface="Monotype Corsiva" pitchFamily="66" charset="0"/>
              </a:rPr>
              <a:t>A</a:t>
            </a:r>
            <a:r>
              <a:rPr lang="en-US" altLang="nl-NL" sz="2800" dirty="0"/>
              <a:t>]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altLang="nl-NL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3962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170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agents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4582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/>
              <a:t>Human agent: </a:t>
            </a:r>
          </a:p>
          <a:p>
            <a:pPr lvl="1"/>
            <a:r>
              <a:rPr lang="en-US" altLang="en-US" sz="2400" dirty="0"/>
              <a:t>Sensors?</a:t>
            </a:r>
          </a:p>
          <a:p>
            <a:pPr lvl="2"/>
            <a:r>
              <a:rPr lang="en-US" altLang="en-US" sz="2000" dirty="0"/>
              <a:t>eyes, ears, and other organs</a:t>
            </a:r>
          </a:p>
          <a:p>
            <a:pPr lvl="1"/>
            <a:r>
              <a:rPr lang="en-GB" altLang="en-US" sz="2400" dirty="0"/>
              <a:t>Actuators?</a:t>
            </a:r>
            <a:endParaRPr lang="en-US" altLang="en-US" sz="2400" dirty="0"/>
          </a:p>
          <a:p>
            <a:pPr lvl="2"/>
            <a:r>
              <a:rPr lang="en-US" altLang="en-US" sz="2000" dirty="0"/>
              <a:t>hands, legs, mouth, and other body parts for actuators</a:t>
            </a:r>
            <a:endParaRPr lang="en-US" altLang="en-US" sz="3600" dirty="0"/>
          </a:p>
          <a:p>
            <a:pPr marL="114300" indent="0">
              <a:buNone/>
            </a:pPr>
            <a:r>
              <a:rPr lang="en-US" altLang="en-US" sz="2800" dirty="0"/>
              <a:t>Robotic agent: </a:t>
            </a:r>
          </a:p>
          <a:p>
            <a:pPr lvl="1"/>
            <a:r>
              <a:rPr lang="en-US" altLang="en-US" sz="2400" dirty="0"/>
              <a:t>Sensors?</a:t>
            </a:r>
          </a:p>
          <a:p>
            <a:pPr lvl="2"/>
            <a:r>
              <a:rPr lang="en-US" altLang="en-US" sz="2000" dirty="0"/>
              <a:t>cameras and infrared range finders; </a:t>
            </a:r>
          </a:p>
          <a:p>
            <a:pPr lvl="1"/>
            <a:r>
              <a:rPr lang="en-US" altLang="en-US" sz="2400" dirty="0"/>
              <a:t>Actuators</a:t>
            </a:r>
          </a:p>
          <a:p>
            <a:pPr lvl="2"/>
            <a:r>
              <a:rPr lang="en-US" altLang="en-US" sz="2000" dirty="0"/>
              <a:t>various motors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2719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study?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vert270"/>
          <a:lstStyle/>
          <a:p>
            <a:r>
              <a:rPr lang="en-GB" sz="2000" dirty="0"/>
              <a:t> This course is worth 4 ECTS</a:t>
            </a:r>
          </a:p>
          <a:p>
            <a:r>
              <a:rPr lang="en-GB" sz="2000" dirty="0"/>
              <a:t> 1 ECTS = 28 hrs study</a:t>
            </a:r>
          </a:p>
          <a:p>
            <a:r>
              <a:rPr lang="en-GB" sz="2000" dirty="0"/>
              <a:t> 4 * 28 = 112 hrs</a:t>
            </a:r>
          </a:p>
          <a:p>
            <a:r>
              <a:rPr lang="en-GB" sz="2000" dirty="0"/>
              <a:t> In class we have 6 hours per week for 5 weeks + 4 hours in week 6, so 34 hours total.</a:t>
            </a:r>
          </a:p>
          <a:p>
            <a:r>
              <a:rPr lang="en-GB" sz="2000" dirty="0"/>
              <a:t> 112 – 34 = 78 hours left for study outside class.</a:t>
            </a:r>
          </a:p>
          <a:p>
            <a:r>
              <a:rPr lang="en-GB" sz="2000" dirty="0"/>
              <a:t> 4 assignments, 10 hours per assignment = 40 hours.</a:t>
            </a:r>
          </a:p>
          <a:p>
            <a:r>
              <a:rPr lang="en-GB" sz="2000" dirty="0"/>
              <a:t> Debate preparation = 5 hours</a:t>
            </a:r>
          </a:p>
          <a:p>
            <a:r>
              <a:rPr lang="en-GB" sz="2000" dirty="0"/>
              <a:t> That leaves 33 hours for revision.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3568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458200" cy="762000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Mars Exploration Rover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3505200"/>
            <a:ext cx="8458200" cy="2514600"/>
          </a:xfrm>
        </p:spPr>
        <p:txBody>
          <a:bodyPr/>
          <a:lstStyle/>
          <a:p>
            <a:r>
              <a:rPr lang="en-US" sz="2400" dirty="0"/>
              <a:t>Direct remote control is not possible</a:t>
            </a:r>
          </a:p>
          <a:p>
            <a:pPr lvl="1"/>
            <a:r>
              <a:rPr lang="en-US" sz="2000" dirty="0"/>
              <a:t>It takes 10 minutes to send a message from Earth to Mars</a:t>
            </a:r>
          </a:p>
          <a:p>
            <a:r>
              <a:rPr lang="en-US" sz="2400" dirty="0"/>
              <a:t>Not possible to predict with sufficient accuracy what the robot will encounter in its environment</a:t>
            </a:r>
          </a:p>
          <a:p>
            <a:pPr lvl="1"/>
            <a:r>
              <a:rPr lang="en-US" sz="2000" dirty="0"/>
              <a:t>The robot needs to operate autonomously!</a:t>
            </a:r>
            <a:endParaRPr lang="nl-NL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03866"/>
            <a:ext cx="2667419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50430"/>
            <a:ext cx="2782713" cy="208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73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337550" cy="762000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Air Traffic Control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3276600"/>
            <a:ext cx="8458200" cy="2743200"/>
          </a:xfrm>
        </p:spPr>
        <p:txBody>
          <a:bodyPr/>
          <a:lstStyle/>
          <a:p>
            <a:r>
              <a:rPr lang="en-US" sz="2400" dirty="0"/>
              <a:t>Air traffic Control: e.g., OASIS</a:t>
            </a:r>
          </a:p>
          <a:p>
            <a:pPr lvl="1"/>
            <a:r>
              <a:rPr lang="en-US" sz="2200" dirty="0"/>
              <a:t>Optimal Aircraft Sequencing using Intelligent Scheduling</a:t>
            </a:r>
          </a:p>
          <a:p>
            <a:r>
              <a:rPr lang="en-US" sz="2400" dirty="0"/>
              <a:t>Aids traffic control for incoming flights</a:t>
            </a:r>
          </a:p>
          <a:p>
            <a:r>
              <a:rPr lang="en-US" sz="2400" dirty="0"/>
              <a:t>Each plane represented by an agent</a:t>
            </a:r>
          </a:p>
          <a:p>
            <a:r>
              <a:rPr lang="en-US" sz="2400" dirty="0"/>
              <a:t>Negotiation among the agents determines the order of </a:t>
            </a:r>
            <a:r>
              <a:rPr lang="nl-NL" sz="2400" dirty="0"/>
              <a:t>landing</a:t>
            </a:r>
          </a:p>
        </p:txBody>
      </p:sp>
      <p:sp>
        <p:nvSpPr>
          <p:cNvPr id="4" name="AutoShape 2" descr="data:image/jpeg;base64,/9j/4AAQSkZJRgABAQAAAQABAAD/2wCEAAkGBhQSEBQUExQWFBQWFBUVFxcXFhUXFBQWFBcVFBQUFhcXHCYfFxkjGhQUHy8gJCcpLCwsFR4xNTAqNSYrLCkBCQoKDgwOGg8PGiwkHyQsKSwpLCkpLCwsLCksLCwpLCksLCwpLCksLCwsLCksLCwsLCkpKSksKSwpKSkpLCwpLP/AABEIALcBEwMBIgACEQEDEQH/xAAcAAABBQEBAQAAAAAAAAAAAAAEAAIDBQYBBwj/xABIEAACAQICBgcECAQEBQMFAAABAgADEQQhBQYSMUFREyJhcYGRoTJSsdEHFEJiksHh8BUjcqJDU2PxM4KDstIWNMJEVHOTo//EABkBAAMBAQEAAAAAAAAAAAAAAAECAwAEBf/EACgRAAICAgICAQMEAwAAAAAAAAABAhEDIRIxE1FBBCIyFGGh8IGRsf/aAAwDAQACEQMRAD8AyaYeSjDDlCEpydaU9LiclgP1JfdHkIhgBwFu7KWIpRwpwcV6DZXrhiNxPn848I3PzA+UO6OdFKDxx9B5P2V7USeXlIXwR7PKXHRThpTeKPo3NlBU0a/AjyglXRlX7h8xNM1KRPQiPDEZZGYvSOj6oUsVWy9a4a+4HhaDpq9XfrWXMA+12ZTW6Rw16Tj7jfAx+jKV6NM80X4CS8Suh+ejKrqrX+5+I/KSrqjW95PNvlNmmH7JIMPKLBETyMxq6n1P8xPJpIup7/5i/hPzmxGHi+rx1ggK8sjJrqeeNT+39ZKuqP8Aqf2/rNMaE6Kcb9PAHlkZxdUx/mH8I+ckGq6++3kJoRTjhSg8EfQfIzPjVtR9pvScOglHFvSaHoIxsPFeKIebM+2igOcrKuhabVCCuQAORtmSd9u6ayphZVtR/mv3J/8AKScFY6kwOhoikNyDxz+MNp4UDcAO4AQhKUISlKKIrYKtCPFCFhI7ZEdISwPoIughwE4VhpmATRjejh3QTow8zMAGlGNRlkaEY1CIMVZoxSwNCcmMWqaPHKSfw4SwRJIVlOQvEq10aI/+GiWCiOgbZqRWjRkeNGQ0LHrNbNSARowdseuix2w28kV7TNsNIrW0YJAcAJbvUHZBzWERtjJIBqaHUq2W8EeYkGreCDYOgbD/AIS+mX5S5XErzErdVMQPqlMe6ai/hqOJFt2PosE0cOU62CHKTriRE2JEZcgOgM4MRpwwhDVxzjbyu/knoFaiJMmGB4CS9HeTJSmckZIHbBjlGrgxDzTMZsGJy/cegf6oINVw0sGvzg1UHmJlfswBUwkoqlD+dU7Nkel/zmjqt3TPrV/m1T9+3kqzNOwJokTDyZcPH0qkKSqIbaNSYKMHJVwULWoOyTKwh5yBxQCMJGtQlkR3SJqcdSfyBoA2ZwiFNQPKIUjyhdCqwQrOFBDGpHlInpGJoYFKCKSmkYpqRgpKnbJ0f7xkKof2JKKXf5GUdC7JQ3bFtdvpItmK44keYi0GyXa7fSK/bITXQfaX8Sxhx9Mf4i+YmtL5NsLDdscTeBjS9If4g9flGtrDQ9/0Mm8i9jKLCnHf5QepB6mstHgx8AYM+sVPk58P1g8sfYeLDdswHVesRSqL7uIrj++/5wd9Y14I3molXonT+w1cbBN67tv3bQXLdJynBjqMjbrX5geYjtocvWZca0f6R/F+kkXW3/TP4v0g8kF8m4yNFce76x4c9kzZ1w/0/wC79Iw65H/LH4j8o3mh7BwZqErk3sQbG27jJVdjx9P0mTGt/wDpep+Ub/6xfggH4j+cV5Yf1B4yNhd+f78pwg85jm1xq8h5H5mdXW+r7qeRvB5oI3BmsYdvqflIXUdnrMyNb6nuL6yN9canuL/d84fPEXgzRuvZM5hc2qn/AFn9LD8pCdbanup5N85UYTTlQBrKpBqO3HixJh80bNwZqFtzhCpM3T1ifii+Zky60c08j+kfzx9g8bNIikcPQQmk3Z8JlRrUeFO3rJ11ob3R5H5zPPD2ZQZrUHYPSOZe7zEzNPWV/cXzt+ckbWfmi+DH5RPJH2NxZdux7PMSJnaUp1pXin936Rf+qKXunzEdZIexXGRbM7SM35/CV41hpHg3p84v41SPFh/yn8o/kh7QOMg0p2/CKV/8Vpcz+Fp2HnH2gU/RS/xSof8AEb8RnDi3O9z6mCouRnUYZ3nm2zpomNc+/GF/vH1kZftnDV7JjD798QWMFSTrSPKAJGE/d5IluUkGH7h6x4odsFjEY7uE6r7pIU7R5RvR9voIDHOqW37NzzNhIMFgAa1cbQyZCM/eQHiRyj6lVVyLARiYYCq7h0ZXVbdcXutwbi+W8Rr0aiwGDTjU9P1hOG0erXClmJH3Ru37xAaGFLHeoy+0bflCDgXU2DKD91wPlnBs1k9TQ2dtioot7Vibc7gb/SRHRlMGxqOp7aHqOvnHVtKZ3L1l4ZOLC3lf0lbi8exI65YDdtW3eRmo12F0KRRiRUyzsVXZY55Xve2XCMqULn2x+EE+cr2x18rC/M/HdBquII3m553PpDxAWv1Me96AesLp6Cc7kPeTbx3zNLicxtOwFuFyb35XENXrf49QX95H+O1NxMWVfRbITtfO3ZvkDYftHl+sathbZqBubEMLeFrmPZx76DttUtx39WZRsDIHw/aPL9ZXYFLoDzLH+4yyq1FCmxud9wDa2fOxldos/wApe79YaowR0JjThjy+EnDRbUzRiDoD2/vxkiIe3yMeGkivFoNDNr95zuZ3ehkq1Y8VR2TGoCqhuIMhZTylkzg5RhpLyEAKK4zu1yMPNBeXrI2wg4E+cJqAtuchRwg5mcmNRDtTu1HphiReSHB24xzEF4i0mNEc5Di0Gwe7nAajgrC1+3Pu+c0ehdEGuoCMAwByJ37JsSvZx8ZkTiB0dgb9k3+o+OU7KqQWV2seYAB4ZHI5jnFfRWCTZQYhSjsjCxUkEHfeR9JNlrMtPpwzUQ20g6zA5lTYgWYbgVlYpo//AG9Pyb/zlI43JWJOSi2igDSkxGlb1rEnZGVhxtv/ADnpeidHUq7FRRpLa17q3E296eOaSBSvUByKu6m24WYg2hljcexVNMscOu25G7ee4ZbJHwlth8H1QeBtc99xn3n4TMUMZssj8uqw5j/Y+kvtGO9RlpC9zlu9pcrMOeQBv2GTktDxey5XRZUHjYZjlvz+EEqtZjZbDhe1/OavSOiHoUDUdGK7QV7XGypHVF7Z57NzzIHGZ1hhm+1Wp/hdfQAwQTasM6i6YLv4gHmMz5jdIalHPK5Pdfxh9PQ9NiBTxCFjkAyOpN+HV2pFp7Q9fB1jRrABwA2RDAhswQRKdCFbskbgfG8aVY8/32mLpTz8/wAojiCbAAk/u0xjtPEsmQAt95QfUiFLpk8UTxHyggpPe1iTllY8e6W9PVWrtBXRkJAIF1uQeQve/Z2QNpdhpshpaXF8qaX78vI3vDk0va/8pN1rCwPde0t9EaEwZJSqHXcnSK5Gy7ZKKilbpc5dYAHgTA9YtTHoU+lU7dMMQbb1tlnzHbE5xeg8WVOK0n1H/lKps28bsu6V2Bb+UnYi/ARrdKyuE226rXC7RytncRlPFOihTbcBYgcBHFCjWzAnTUg5x2VtkeF4z60JmYMDxCpBBil5yRaoO4iYATtzjVJCagE50w5iYARtxy17Qbbi2pjBnSAxlR7C/wDvBtuJ3DAhjbttu9RMkYI6Q85ycSnl/wAQHtt+sUPE3IlNRhvAFuBPHfa0i+sE8ZFc8ZE+LRd7geMATX6m4SnW6UOiOw2Cu0u1YG4It4Sy0jpShhVbbagjBWsiJTNTasdkWsSM7Zm08ux2nXUFKLsqsLOQSpYb9nnb4ynBg4u+/wCAPYdhNoG5X1+E3Wq+lUp00VWYlDfZZclJuDYpnmCM7Nu3TC4Qjtv3mGhr8bdojygmh4zcWenaZ0iapQ3ITZuFJuAwYqSLd1rwGmt1J3W4c5VaK0hTOHpqaiqaSOG2yRe7lgV37W/dvgOJ1tRfYUt2kgDyzMpGlFKyU7lKz0HVA/zX/pH/AHfrPFtYXLYuuxFia1QkHeLu2Rl7Q+kPE0ixpbCEi19jaIG/LaNr+EytauzszMSzMSWJzJJzJPbeack+gxVEuBwxdxYXAIJ5ZcDPSNCaUNQI1l26QZF6wU7FQC9wRbIjKxA3zE6DvaxyHjnLmngQCGDsLnPcw4ZZ98hKLZaEkje64afqmhSVSVD0itRG2DtoSLMtrgqTxBvdV3bzirrxS3cSPjeEaU0o9WzVCXYWpoDuAJJsctwGe68mXDDoiQbuWAHvWALE999keEtjioqn2c+aXOVlv9H+ixWx1BRcqrGoQQv2OsMx22ExmvOmTi9KYioGOy1YolifYS1JDl2KD4z0rVyp9WwePxiizJS6GnuzqHK+W/rMmc8ew2BqdIpKm20udxzEnkkk+x8cXRs6/wBFoQ2fHop5FHBz3fbhWjtVqGDDVKldMUSLAAEBSLG/tE3O7zno2Kw5YIbXyPhw8J5zrbiCGC3YldoMtrBWvYgfvhOaeRO4q7/gbHK5tejQaI02lcrSWmgK5jq7V75FTci3nlM1p+r9XxdVabbKhurmzGxANrj2rXtfsjND1SoLMxtmDwPWGRB58RwNrcYBrbVK1gzn21BDLbZa2W0LZfreQjH7qOpvRFidLsHWoxFT7LoS/Xpn2kz3X4cjYz1pK6aSo7NLqh6XVUn7Wzaxy5+O+eHriCx2SdpL5lriwGZJtfda+XKeo/RVtHrol6QqP0Z2czmCQpOe9jv5zoa+2icezI/RrhXbGVF23VrbBKsQyksS1iP/AMZnpulMBVpgBq5qBr2FRFqjK17h++VmG1UGisWSrCo1XaqHaBFrl1ANj948pZ6R0iapW4CkA5XPE3vnOyDjGP3V/k5pvZS1tEUn9uhhH/6JpnzpAfGB1dUcK+/CAdtLFOvpVZvhLzYnNmV4wfSFt+zLYj6PMMbf+8o3IALLRqrcmwFwE+Mp8f8ARnWWo60a2HrBWYD+aKdQgEgErVsAcuDHvM9Q0j1MHQ5tWDdtl2j/AOMz9LVuvUonEJURVPSMVZAckZrttZHNV5yLiuVL+/8ABnKo2zz7Gak41B1sNVI5opqL509oSir4dkNmBU8mBU+RznvmG1cQojBqlNyisdls7sAdxBtH19GV/ZGI6RbX2ayB1z4dbaHPhBxZlNHgaVSBaTLi7j2T4Zz1zGaqA+3gsJU7aY6Fv/5mn8JntLas4CnbpqWIwha4UisrKSN9hVU3tcfa4wU0FNMwgxY3Zjwj2qrYZg9nEd4Ms9atXqeGFNqNWpVWpt5PTCMuwVH2WYMDfs3TNt6wDUWOz2ekUqTFCCifR+hq2Izz2feYnZ8OfhNPgNU6SWJ6zcza3gOEq/47iNkEUz3ZXHgBePGnHbIuQeVhcc75Tmk5vorFRRlsQ5LsTvJN++8YI6tTKsQd4NoydJEMwrSc1bQOivEG0nGI4P4GOYbXxR3cJEahjajdY98bEYR22eckWuRxPkJDeICYxZ4PG25+n5Wl9gsZyymPDDvllo/HFQbnITGNgW6TZ2t6m4PG9rZ8xnDFwrABuie1/apnpU8bZ+EpcDitpAeJHxm20LoGoy7ZIpq6oVVeOWbtbIE5GRzTcFyTK44KbpovqGjkq6Ko0rsdtzUqe0rbQJsGuLj7P4ZSVtSKSgsGcWztcHdnxEfisJiCww9EBmFi9Qmy0weB5tbhmd2XGXL6sKE2DWqdpBGfmDYdgnBkm5PlZ1wgkqotxWHRixG0Bxva/bYTyfWGnevUtfZ227r8QL+PKenDRrD/AOob/wDXSsP7Z5VpzT9CpWYU3LDbyZgFDndtBV58Ja1J3FEeHDsFpYp0Xq3zN77wACDkD2/E85JrVgGPQEW2WpBhs3C3JJYAEmxHESV6yCkzDbDbJJyFrAFiLnhl6gSPBaW6dFphgwDbVrktc5cdwzMG+0H9gM4IGiaeYvyG7he09H+jTDVkVFobDdGCx22ZQ266i3sFge0Ai8GwOojEKzX2WXI8jxE0er2r+IobZpK1t1xba3Kx8N24cIYzd0M4KrB9O07Y2tmTezkG3VNQBimRINt15CM98ixqV1qu70i20b3LNtZCwzbf6yH+K0x7YqU+8XHnlO7HlxyjUv5OSeKXosK9fa4DK/AA9xI3zgOUGpYim3s1FPebfHL1hmGwxZlAzBIFxmMzbeJ0Lj2iNUP1wrBFw6e5RZz4gf8AgZ5tg9B4ym16dZijG7olV02lY3ddlrKbgkb+M3evFXaxTryFOl+KxPozQPDiwAk47k2bI6SRf09dqH+LTr0O16RZB/z0toWlDpr6VqdHEstOmuIpbKfzEqbJuRdgMiMr9md4WatgLsOyB4zBU6mVSmj/ANSgnwO+PSJp+wjBfS3gn9sVaR+8gZfNCT6TMa/abpY3GYRKDipTUXJFwLs92BuAbhUHnCq+ouFZHfrUgqljsNcWUFjk1+RmS1KwvSYoHgqnwLEKPQtEn9qKY6b0QfSBpA/WlQG3RUkU/wBT3qt/3geEzf15uOcn1gx3TYqtU4NUYj+m9l9AJXyaKsJ+udkUGihAaajpDmLyww2kqZybLv3ekztOpaTgzglAuaTG6r0a9LaXqVCLhlzU8tpRv8M+/ccPi8E9JyjixHkRwIPEHnNNonTTUTY5pxHLtHymkrYaliqYuA6nMcGU8Sp3qeYsQeIO+LDNLE6ltGcFLoyuH1fp7IDE7VsyDbPkMjl4R9TVUkdVrjkQD6qb/wBsM0jo5qFiHLKeJFmHYw3eIuD6SCnpNhGWafaZuCKSvq7VU7ge5gD5NY+kBxGFembOrKe0EX7r75uKWnQRZr/ES1oBK1BlZVcNfI2HdYjce3heH9TKP5IHjT6PLbxWh+l9Fmg9syjXKE5EgZFWHB1ORH5ESvvO1NNWiPR2dVo2KExe6BxlwUN7ghh3ZAj4TY4/XuouHXDU2KuNpWYWBCqSqqG4GwG7PPfMJoBf5kKxf/uGPNjb0k8kVJbHhJro1mj9J4ijRDUariy7exkyknNiAwPbLfRX0hYiou1UpKw3bjTY9o3gjttKfRZbo6ZXgLeG6C6Tx7CpzBA3+U85vbjR1bSTTNrpTXSnUwtZArpVajUVQQLFmUgAN48RPFcXRdGs6sp5MCPjNth9NDcw/MQ9KlJxYHZvwHsnvU9U+UbHkeP4En955z9cfZ2No7PK+X+05Rq2N5v8RqxQfeoB4Mo2D/b1f7TKqvqCx/4Dhz7rWB8G3eYWdMfqcb/YnwaDNV9b69Fw6VHysCrMWQgbgVJtbf8AlPXdBfSVhagPSsaDlgbEMyeyoydRcezxHKfPCO1FyrAqQbMpyII4GWA0uAb3y4SvXQHvs+o8JpGnWW9OpTqqN5Vg1t++xuN43wdtHYWs1ii7VrnZIB7ctxGYnz1obWbZbqkqeYy75rsLpmmVL1K1SnU98IagseQDAqb8cx3RJyfoaEF7N3pL6PEY3put9+zUUDw2gJR4nVWrRa70nA96kxt3/aA8hLrVPT4ZDbEpXtYKHbo6lrtfaXrC+61zxztbPWYartXJutuNxa3MMCb+yMr3sR3QKCkrWjSk4uns8hx6WcFS72NyXA2toArY2PWFjvuD2Ti6UG5lt++TW9CZ6LprRCVqjPYC/ZyFrzOYzVXfbdy4SUc8oOux5YYz2UQxanLaHc2Xx3whWyvfO+628SDEatMt7AjuNh5boEujXQ5NsnxW/wCG481nTD6qL7OaX0sl0Sa2Yno8DWIyLKEH/UIU+hMymqa9HhcTW3GxA71U2/uqDyl5p/B1q1IU3NgGDX2AwJAIAJQ5b/dlxqbqrSr4d6NYkoB1ihI6xYMDe3DI5jhHnNS6NCDgtnjT6MPA+cs8DqNiK+yKPRVHI9jpqaVB2bNUrtH+m83mtn0Y08LSNenXLIrKNioBtEsRYBlyO/ioyBmTZosHL5GaXwQv9FekwbHB1f7D6hopf4TWfHqgFPFVggyA2ybAHdnOxuSFpmHBj0a0beJpDsqTkSfBaQei10PeOB74PTqA5cbTpEk18MJqf4/Tq09llzO9TwPNZRVqJU9h3QfBVV2xmL35iWGlBtMGB3ZbI3m/fkJLhxdIN2BQzRukjSbmp3j8xBCJyHsJqMRQp16ZuAwb1tkDcZqw4N4EEZTGaY1dejcrdkG826yX3bYHD7wup58JZ4LSDUzlu4j98ZpsNikqKCM/iCd/d8DBGcsXXQHFSPLo4IbE8Bb1v8pqNaNW1RempZL9pfdvxA4Ds3Z3GVwM1RpXnoY5qatEHFp0WurVIs5sMwL9wHGW+g6n1irVIuKVOmSObMxspbw2jbhaAaP0otBaiKBfoqgLXz22RkAHYNr4w3QuDqJo6tUWyhiSWPEJ1QBzz2pVOMdyEdvSIMLjyXKg5C/E23x9SqGJI/fC8pMJVK3tvItfvtf0vC6eIIK8ibHsvu9Zy5opvReDdbDYtrwiMU5CgVQ0k67jl2y20Tp49KuX7/YmejqdTZYEcIHFMN0E694faqNUtmrbJPNHG1SJ7rOn/KomR256Ri0StSO1uK2YjfsGxJA4lSFcDjsEcZ53isI1OoyN7SkjLMHtHMEZg8jOr6aVx4v4JZNOxtKuQbiabQmmTlnYg5G+4iUwwNN0GwxDgZ3zU+WY8oNsPTN7eIzHmJdpMVNo9owOutGqoXGUErEfbCqKlufae0Eec0+rumcANoUa/AOUq1H6gBK5Crlkct5tPn3D6cYb4/DaZIcN2n1CKf8Atv4SDw+ivlPo2trrhVy6UMfuhm9QLespdI/SSgI6OkWHEudkkfdC3t3nynkVLWC+XKW+B0Li8WAaNJip+23Up/ibf4XiOCj2Nyb6PVTrfRNFayMBtZWYdZSN65Xv/tAF12RtracAG2ZdUB7PZYm45Sv0Z9GzpQUNXYses6KVCBsh1WZTfIDeB4Tjal0kP8164z3Oyqrdl1WzeBvHx41PqSBPLwW4mrwHRVFVuqLi4GdrcLFlUnLshLaKUG6bVInjTOzfvX2T5SkAI43HAWAsOWUbT0oymwJXK9t4tzI3CdUvofmDOaP1V/kgPXrQOLxFFEptTqBGLnIU6jZWH3WtduW+eV6QwVWg2zVpsh7Rke47j4T26jp331B7V+NjDGRKyXsGU8CuWXAgznksuL8lotF48n4s8dw9EqoHID9Yp6i+rOGJv0K+BYDyBsIpLyIfgfO5YCNJ539L/pHbIHziJEqIQVcXYWUW/fqZD07jiYR0fZInqjcM5W7+BKo5RxNjc7+YAvJ/4ha9rknnAyDytGETOCYLaL3BV9tAeIyP5SUyhoVypuP95ajGjZDHceWYBnNPG09DxlfZOZJhcS1Nrjx5GDriVO5h52+MgGMb3Mv6hFUGxrRrcdjh0DX+2lgO/wDZmDrUmRrcuIltpHSQsFBuQLZbhKylQYm9jl4+crgjwi7Em7eiJDckW37vOa3WjTAp4elgqZ9hFFQjcG3svftEkzLiqadQMMmBuMtxvykS1Tcnib3J3575VwU2m/gS6tBODzvCt0DwZtfw/OFNuiZPyKw6LImciBvOTkHOmcJiM4TMYuND47IqeGYlZpHCA1kO7ZNrjeU+yP8Al3d1uUjp1CpB5R+IrXa/dDD7ZWgPaBMVhQb5WdTa4y7j3GV4xjrv6w55g+Yzlq3XrEDcbA9gGZPh+cn0lRpKuWVhPQ7Wzn6eipAWopOzutc2tYnddgLZ2O+QJhOsd4HD/eNwmKZWLKxU/dJHhlvEsVxYYddR/UlkPivsnyHfJybXRRU+x+hdKfVqqvsISPfRaiHvDfEZz1zQP0rUagC116I7tpbtT8R7Ses8jGEB9hg/3T1X8jk3gTIxQsciUP79ZGUFMpGTifS2FxqVED03V1O5lIIPiJMWyscweB3Hv4GfPejNL1aDbVKoyNxKm1/6hubxE3ehfpV3LiU/6lP4tTP5HwkHBxKqSZuq+iEPs3pn7vs/gOXlaV2J0ZUGWyKi813+KNn5FpY6N0vSrrtUai1Bx2TmOxlOa+IhoIl8f1GSHT/2SnhhLdGe0fozbNtkqoPWJDKf6RtDf8JoQoAAAsBkBwEes4wjZcksr2LCCxrRETFO2ikuJSz5fDRFo1Z0CWJjKgNst8HpqYaVjeisIylQK+QSrlGrSMcg2jeSpHugJXshFO0ftWUgbjw7eYkvhGVFguw0CwjC4faEgIiViNxju2tElot8PhVG8X9JZvpRaacN2QGV+yZr609vaMj2iTncyDxOT+5j818Dq7lmLHeSTIxJxhjss17AZZ8TyEgnQtCMssDQXZux8BJcMAxOfhxMCwoJuL5cpJXpm9wbGSdXsorrRZdIBu3Dhy745KoO4/OV+BfZuDxkekE2SCMt/wCUi4Jyoa6RbxtpU0tKON/W79/nJamkAwABZDz3weKSNzRYSPEVNlSeQ9YJhqrbQ/mXHKxv8JLUpGobHJQfE983Gns16BsFiCLm/WMZj6xNge+MxtIKwAkG0TvnWnasiS0hC6Zg1JIQqxGOghRCEqkZbxybMeHEeBEFRiO2T06gPfEoayYEd3qPmPKPRuPDmN0jCxDI33HmP3n4zUaw3B4t0fbpuUYHqlWINu8Zjum30H9KdRLLik6Rf8xLCoO0r7LeFvGefivnuF+a2B8RuPpHq9yM+Jy4m/Aqc/ESbgmMpNH0LoXTNDFLtUKivzG51/qU5rLJqU+ZaOkXpVFamzI20dllJVlt2iejatfTI6WTGJ0q7ulQAVB/UuSv4WPfCtdmZ6YyRQCjrhgHUMMXQAOfWcIw7CrWIPeIo9C2fM15IgiiisI4CMxaEiwiiip7MD0sOQDeTU6WUUUZybDVCKwKuetFFHxiT6EVjDFFKoEjhiWKKEmG0cPtAXJIHDlzhSYVRwiinLOTui8eh6UQu4WnGSKKJYwwpBMbuHfFFKw7Fl0Bw/C4YFRORSmR0icOyypbKiyix7R+cW1lFFOUqUuMqXY9kiEUU7VpEfkejWhVLFc/OKKBj/AWFiI55xRRAIehI3G/Yfn84+niQctxiimCPZBGVN2ecUUBhga9QXzst88984yF2yNiBfzMUUV6GQwlxlbd3fOciii6M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430867"/>
            <a:ext cx="2498725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581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769938"/>
            <a:ext cx="8337550" cy="762000"/>
          </a:xfrm>
        </p:spPr>
        <p:txBody>
          <a:bodyPr/>
          <a:lstStyle/>
          <a:p>
            <a:r>
              <a:rPr lang="en-US" altLang="en-US" dirty="0"/>
              <a:t>Vacuum-cleaner world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81200"/>
            <a:ext cx="8839200" cy="4114800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400" dirty="0"/>
              <a:t>Percepts: location and contents, e.g., [</a:t>
            </a:r>
            <a:r>
              <a:rPr lang="en-US" altLang="en-US" sz="2400" dirty="0" err="1"/>
              <a:t>A,Dirty</a:t>
            </a:r>
            <a:r>
              <a:rPr lang="en-US" altLang="en-US" sz="2400" dirty="0"/>
              <a:t>]</a:t>
            </a:r>
          </a:p>
          <a:p>
            <a:endParaRPr lang="en-US" altLang="en-US" sz="2400" dirty="0"/>
          </a:p>
          <a:p>
            <a:r>
              <a:rPr lang="en-US" altLang="en-US" sz="2400" dirty="0"/>
              <a:t>Actions: </a:t>
            </a:r>
            <a:r>
              <a:rPr lang="en-US" altLang="en-US" sz="2400" i="1" dirty="0"/>
              <a:t>Left</a:t>
            </a:r>
            <a:r>
              <a:rPr lang="en-US" altLang="en-US" sz="2400" dirty="0"/>
              <a:t>, </a:t>
            </a:r>
            <a:r>
              <a:rPr lang="en-US" altLang="en-US" sz="2400" i="1" dirty="0"/>
              <a:t>Right</a:t>
            </a:r>
            <a:r>
              <a:rPr lang="en-US" altLang="en-US" sz="2400" dirty="0"/>
              <a:t>, </a:t>
            </a:r>
            <a:r>
              <a:rPr lang="en-US" altLang="en-US" sz="2400" i="1" dirty="0"/>
              <a:t>Suck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NoOp</a:t>
            </a:r>
            <a:endParaRPr lang="en-US" altLang="en-US" sz="2400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23" y="1371600"/>
            <a:ext cx="54864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Afbeeldingsresultaat voor vacuum cleaner intellig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8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458200" cy="762000"/>
          </a:xfrm>
        </p:spPr>
        <p:txBody>
          <a:bodyPr/>
          <a:lstStyle/>
          <a:p>
            <a:r>
              <a:rPr lang="en-US" altLang="en-US" dirty="0"/>
              <a:t>A vacuum-cleaner agent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45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0600" y="1275080"/>
          <a:ext cx="66294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Percept</a:t>
                      </a:r>
                      <a:r>
                        <a:rPr lang="nl-NL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nl-NL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Sequence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[A, Clean]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[A, Dirty]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Suck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nl-NL" dirty="0"/>
                        <a:t>[B, Clean]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Left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[B, Dirty]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Suck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[A, Clean]</a:t>
                      </a:r>
                      <a:r>
                        <a:rPr lang="en-GB" dirty="0"/>
                        <a:t>,</a:t>
                      </a:r>
                      <a:r>
                        <a:rPr lang="nl-NL" dirty="0"/>
                        <a:t> [A, Clean]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[A, Clean]</a:t>
                      </a:r>
                      <a:r>
                        <a:rPr lang="en-GB" dirty="0"/>
                        <a:t>,</a:t>
                      </a:r>
                      <a:r>
                        <a:rPr lang="nl-NL" dirty="0"/>
                        <a:t> [A, Dirty]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Suck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1323"/>
            <a:ext cx="7924800" cy="168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519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458200" cy="762000"/>
          </a:xfrm>
        </p:spPr>
        <p:txBody>
          <a:bodyPr/>
          <a:lstStyle/>
          <a:p>
            <a:r>
              <a:rPr lang="en-US" altLang="en-US" dirty="0"/>
              <a:t>Rational agents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agent should strive to "do the right thing", based on what it can perceive and the actions it can perform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right action is the one that will cause the agent to be most successful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Performance measure: An objective criterion for success of an agent's behavior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Performance measure of a vacuum-cleaner agent: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amount of dirt cleaned up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cleanness of the environment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amount of time taken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amount of electricity consumed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amount of noise generated, etc.</a:t>
            </a:r>
          </a:p>
        </p:txBody>
      </p:sp>
    </p:spTree>
    <p:extLst>
      <p:ext uri="{BB962C8B-B14F-4D97-AF65-F5344CB8AC3E}">
        <p14:creationId xmlns:p14="http://schemas.microsoft.com/office/powerpoint/2010/main" val="8083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Rational agents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Rational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Agent</a:t>
            </a:r>
            <a:r>
              <a:rPr lang="en-US" altLang="en-US" dirty="0"/>
              <a:t>: </a:t>
            </a:r>
            <a:r>
              <a:rPr lang="en-US" altLang="en-US" sz="2800" i="1" dirty="0"/>
              <a:t>For each possible percept sequence, a rational agent should select an action that is expected to </a:t>
            </a:r>
            <a:r>
              <a:rPr lang="en-US" altLang="en-US" sz="2800" i="1" dirty="0" err="1"/>
              <a:t>maximise</a:t>
            </a:r>
            <a:r>
              <a:rPr lang="en-US" altLang="en-US" sz="2800" i="1" dirty="0"/>
              <a:t> its performance measure, given the evidence provided by the percept sequence and whatever built-in knowledge the agent has</a:t>
            </a:r>
          </a:p>
        </p:txBody>
      </p:sp>
    </p:spTree>
    <p:extLst>
      <p:ext uri="{BB962C8B-B14F-4D97-AF65-F5344CB8AC3E}">
        <p14:creationId xmlns:p14="http://schemas.microsoft.com/office/powerpoint/2010/main" val="4240436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0"/>
            <a:ext cx="8458200" cy="762000"/>
          </a:xfrm>
        </p:spPr>
        <p:txBody>
          <a:bodyPr/>
          <a:lstStyle/>
          <a:p>
            <a:r>
              <a:rPr lang="en-US" altLang="en-US" dirty="0"/>
              <a:t>Rational agents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Rationality is distinct from omniscience (all-knowing with infinite knowledge)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Agents can perform actions in order to modify future percepts so as to obtain useful information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information gathering, exploration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An agent is </a:t>
            </a:r>
            <a:r>
              <a:rPr lang="en-US" altLang="en-US" sz="2800" dirty="0">
                <a:solidFill>
                  <a:srgbClr val="FF0000"/>
                </a:solidFill>
              </a:rPr>
              <a:t>autonomous</a:t>
            </a:r>
            <a:r>
              <a:rPr lang="en-US" altLang="en-US" sz="2800" dirty="0"/>
              <a:t> if its behavior is determined by its own experience (with ability to learn and adapt)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rational agent needs to be autonomous to adapt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3398473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6EA1-0394-EFC3-66A1-28E068A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82CC-0237-181F-6EBC-72B1A894E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29" y="1890271"/>
            <a:ext cx="8444753" cy="642981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To design an agent we need to know:</a:t>
            </a:r>
          </a:p>
          <a:p>
            <a:pPr lvl="1"/>
            <a:r>
              <a:rPr lang="en-US" sz="2400" b="1" dirty="0"/>
              <a:t>P </a:t>
            </a:r>
            <a:r>
              <a:rPr lang="en-US" sz="2400" dirty="0"/>
              <a:t>performance measure</a:t>
            </a:r>
          </a:p>
          <a:p>
            <a:pPr lvl="1"/>
            <a:r>
              <a:rPr lang="en-US" sz="2400" b="1" dirty="0"/>
              <a:t>E </a:t>
            </a:r>
            <a:r>
              <a:rPr lang="en-US" sz="2400" dirty="0"/>
              <a:t>environment</a:t>
            </a:r>
          </a:p>
          <a:p>
            <a:pPr lvl="1"/>
            <a:r>
              <a:rPr lang="en-US" sz="2400" b="1" dirty="0"/>
              <a:t>A </a:t>
            </a:r>
            <a:r>
              <a:rPr lang="en-US" sz="2400" dirty="0"/>
              <a:t>actuators</a:t>
            </a:r>
          </a:p>
          <a:p>
            <a:pPr lvl="1"/>
            <a:r>
              <a:rPr lang="en-US" sz="2400" b="1" dirty="0"/>
              <a:t>S </a:t>
            </a:r>
            <a:r>
              <a:rPr lang="en-US" sz="2400" dirty="0"/>
              <a:t>sensors</a:t>
            </a:r>
          </a:p>
          <a:p>
            <a:pPr lvl="1"/>
            <a:endParaRPr lang="en-US" sz="2400" b="1" dirty="0"/>
          </a:p>
          <a:p>
            <a:r>
              <a:rPr lang="en-US" sz="2800" b="1" dirty="0"/>
              <a:t> </a:t>
            </a:r>
            <a:r>
              <a:rPr lang="en-US" sz="2800" dirty="0"/>
              <a:t>We can already describe P, A and S formally, but we need a formal way to classify environments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034982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types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Fully observable</a:t>
            </a:r>
            <a:r>
              <a:rPr lang="en-US" altLang="en-US" sz="2400" dirty="0"/>
              <a:t> (vs. partially observable): An agent's sensors give it access to the complete state of the environment at each point in time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nl-NL" altLang="en-US" sz="2000" dirty="0" err="1">
                <a:solidFill>
                  <a:srgbClr val="FF0000"/>
                </a:solidFill>
              </a:rPr>
              <a:t>Fully</a:t>
            </a:r>
            <a:r>
              <a:rPr lang="nl-NL" altLang="en-US" sz="2000" dirty="0">
                <a:solidFill>
                  <a:srgbClr val="FF0000"/>
                </a:solidFill>
              </a:rPr>
              <a:t> </a:t>
            </a:r>
            <a:r>
              <a:rPr lang="nl-NL" altLang="en-US" sz="2000" dirty="0" err="1">
                <a:solidFill>
                  <a:srgbClr val="FF0000"/>
                </a:solidFill>
              </a:rPr>
              <a:t>observable</a:t>
            </a:r>
            <a:r>
              <a:rPr lang="nl-NL" altLang="en-US" sz="2000" dirty="0">
                <a:solidFill>
                  <a:srgbClr val="FF0000"/>
                </a:solidFill>
              </a:rPr>
              <a:t>		</a:t>
            </a:r>
            <a:r>
              <a:rPr lang="nl-NL" altLang="en-US" sz="2000" dirty="0" err="1">
                <a:solidFill>
                  <a:srgbClr val="FF0000"/>
                </a:solidFill>
              </a:rPr>
              <a:t>Partially</a:t>
            </a:r>
            <a:r>
              <a:rPr lang="nl-NL" altLang="en-US" sz="2000" dirty="0">
                <a:solidFill>
                  <a:srgbClr val="FF0000"/>
                </a:solidFill>
              </a:rPr>
              <a:t> </a:t>
            </a:r>
            <a:r>
              <a:rPr lang="nl-NL" altLang="en-US" sz="2000" dirty="0" err="1">
                <a:solidFill>
                  <a:srgbClr val="FF0000"/>
                </a:solidFill>
              </a:rPr>
              <a:t>observable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AutoShape 4" descr="Afbeeldingsresultaat voor check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3" y="3465936"/>
            <a:ext cx="2689225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8" descr="Afbeeldingsresultaat voor strate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09618"/>
            <a:ext cx="2803878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69" y="3429000"/>
            <a:ext cx="2359915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995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types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240" y="16002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Deterministic</a:t>
            </a:r>
            <a:r>
              <a:rPr lang="en-US" altLang="en-US" sz="2400" dirty="0"/>
              <a:t> (vs. stochastic): The next state of the environment is completely determined by the current state and the action executed by the agent.</a:t>
            </a: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nl-NL" altLang="en-US" sz="20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nl-NL" altLang="en-US" sz="20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nl-NL" altLang="en-US" sz="20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nl-NL" altLang="en-US" sz="2000" dirty="0" err="1">
                <a:solidFill>
                  <a:srgbClr val="FF0000"/>
                </a:solidFill>
              </a:rPr>
              <a:t>Deterministic</a:t>
            </a:r>
            <a:r>
              <a:rPr lang="nl-NL" altLang="en-US" sz="2000" dirty="0">
                <a:solidFill>
                  <a:srgbClr val="FF0000"/>
                </a:solidFill>
              </a:rPr>
              <a:t> 				</a:t>
            </a:r>
            <a:r>
              <a:rPr lang="nl-NL" altLang="en-US" sz="2000" dirty="0" err="1">
                <a:solidFill>
                  <a:srgbClr val="FF0000"/>
                </a:solidFill>
              </a:rPr>
              <a:t>Stochastic</a:t>
            </a:r>
            <a:endParaRPr lang="nl-NL" altLang="en-US" sz="20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nl-NL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AutoShape 2" descr="Afbeeldingsresultaat voor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05" y="2667000"/>
            <a:ext cx="1341438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Afbeeldingsresultaat voor arrow olymp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37" y="3818705"/>
            <a:ext cx="176892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Afbeeldingsresultaat voor roulette whe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4660109"/>
            <a:ext cx="130968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9368"/>
            <a:ext cx="1863028" cy="118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3917562"/>
            <a:ext cx="2133600" cy="92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96" y="3292410"/>
            <a:ext cx="1676196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8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lan Turing 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33" y="2480733"/>
            <a:ext cx="21431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Image result for imitation ga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Benedict Cumberb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4" y="2093913"/>
            <a:ext cx="4987506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Episodic </a:t>
            </a:r>
            <a:r>
              <a:rPr lang="en-US" altLang="en-US" sz="2400" dirty="0"/>
              <a:t>(vs. sequential): The agent's experience is divided into atomic "episodes" (each episode consists of the agent perceiving and then performing a single action), and the choice of action in each episode depends only on the episode itself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Static </a:t>
            </a:r>
            <a:r>
              <a:rPr lang="en-US" altLang="en-US" sz="2400" dirty="0"/>
              <a:t>(vs. dynamic): The environment is unchanged while an agent is deliberating.</a:t>
            </a:r>
          </a:p>
          <a:p>
            <a:pPr lvl="1"/>
            <a:r>
              <a:rPr lang="en-US" altLang="en-US" sz="2000" dirty="0"/>
              <a:t>The environment is </a:t>
            </a:r>
            <a:r>
              <a:rPr lang="en-US" altLang="en-US" sz="2000" dirty="0" err="1">
                <a:solidFill>
                  <a:srgbClr val="FF0000"/>
                </a:solidFill>
              </a:rPr>
              <a:t>semidynamic</a:t>
            </a:r>
            <a:r>
              <a:rPr lang="en-US" altLang="en-US" sz="2000" dirty="0"/>
              <a:t> if the environment itself does not change with the passage of time but the agent's performance score does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7468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types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Discrete</a:t>
            </a:r>
            <a:r>
              <a:rPr lang="en-US" altLang="en-US" sz="2800" dirty="0"/>
              <a:t> (vs. continuous): A limited number of distinct, clearly defined percepts and actions</a:t>
            </a:r>
          </a:p>
          <a:p>
            <a:endParaRPr lang="en-US" altLang="en-US" sz="2800" dirty="0"/>
          </a:p>
          <a:p>
            <a:r>
              <a:rPr lang="en-US" altLang="en-US" sz="2800" dirty="0">
                <a:solidFill>
                  <a:srgbClr val="FF0000"/>
                </a:solidFill>
              </a:rPr>
              <a:t>Single agent</a:t>
            </a:r>
            <a:r>
              <a:rPr lang="en-US" altLang="en-US" sz="2800" dirty="0"/>
              <a:t> (vs. </a:t>
            </a:r>
            <a:r>
              <a:rPr lang="en-US" altLang="en-US" sz="2800" dirty="0" err="1"/>
              <a:t>multiagent</a:t>
            </a:r>
            <a:r>
              <a:rPr lang="en-US" altLang="en-US" sz="2800" dirty="0"/>
              <a:t>): An agent operating by itself in an environment</a:t>
            </a:r>
          </a:p>
        </p:txBody>
      </p:sp>
    </p:spTree>
    <p:extLst>
      <p:ext uri="{BB962C8B-B14F-4D97-AF65-F5344CB8AC3E}">
        <p14:creationId xmlns:p14="http://schemas.microsoft.com/office/powerpoint/2010/main" val="581689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1306" y="765175"/>
            <a:ext cx="8458200" cy="762000"/>
          </a:xfrm>
        </p:spPr>
        <p:txBody>
          <a:bodyPr/>
          <a:lstStyle/>
          <a:p>
            <a:r>
              <a:rPr lang="en-US" altLang="en-US" dirty="0"/>
              <a:t>Environment types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81" name="AutoShape 189"/>
          <p:cNvSpPr>
            <a:spLocks noChangeAspect="1" noChangeArrowheads="1" noTextEdit="1"/>
          </p:cNvSpPr>
          <p:nvPr/>
        </p:nvSpPr>
        <p:spPr bwMode="auto">
          <a:xfrm>
            <a:off x="0" y="1371600"/>
            <a:ext cx="91440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2" name="Rectangle 191"/>
          <p:cNvSpPr>
            <a:spLocks noChangeArrowheads="1"/>
          </p:cNvSpPr>
          <p:nvPr/>
        </p:nvSpPr>
        <p:spPr bwMode="auto">
          <a:xfrm>
            <a:off x="-1588" y="1370012"/>
            <a:ext cx="1754188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3" name="Rectangle 192"/>
          <p:cNvSpPr>
            <a:spLocks noChangeArrowheads="1"/>
          </p:cNvSpPr>
          <p:nvPr/>
        </p:nvSpPr>
        <p:spPr bwMode="auto">
          <a:xfrm>
            <a:off x="1752600" y="1370012"/>
            <a:ext cx="1220788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4" name="Rectangle 193"/>
          <p:cNvSpPr>
            <a:spLocks noChangeArrowheads="1"/>
          </p:cNvSpPr>
          <p:nvPr/>
        </p:nvSpPr>
        <p:spPr bwMode="auto">
          <a:xfrm>
            <a:off x="2973388" y="1370012"/>
            <a:ext cx="836613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5" name="Rectangle 194"/>
          <p:cNvSpPr>
            <a:spLocks noChangeArrowheads="1"/>
          </p:cNvSpPr>
          <p:nvPr/>
        </p:nvSpPr>
        <p:spPr bwMode="auto">
          <a:xfrm>
            <a:off x="3810000" y="1370012"/>
            <a:ext cx="1414463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6" name="Rectangle 195"/>
          <p:cNvSpPr>
            <a:spLocks noChangeArrowheads="1"/>
          </p:cNvSpPr>
          <p:nvPr/>
        </p:nvSpPr>
        <p:spPr bwMode="auto">
          <a:xfrm>
            <a:off x="5224463" y="1370012"/>
            <a:ext cx="1306513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7" name="Rectangle 196"/>
          <p:cNvSpPr>
            <a:spLocks noChangeArrowheads="1"/>
          </p:cNvSpPr>
          <p:nvPr/>
        </p:nvSpPr>
        <p:spPr bwMode="auto">
          <a:xfrm>
            <a:off x="6530975" y="1370012"/>
            <a:ext cx="1306513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8" name="Rectangle 197"/>
          <p:cNvSpPr>
            <a:spLocks noChangeArrowheads="1"/>
          </p:cNvSpPr>
          <p:nvPr/>
        </p:nvSpPr>
        <p:spPr bwMode="auto">
          <a:xfrm>
            <a:off x="7837488" y="1370012"/>
            <a:ext cx="1306513" cy="2762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89" name="Rectangle 198"/>
          <p:cNvSpPr>
            <a:spLocks noChangeArrowheads="1"/>
          </p:cNvSpPr>
          <p:nvPr/>
        </p:nvSpPr>
        <p:spPr bwMode="auto">
          <a:xfrm>
            <a:off x="-1588" y="1646238"/>
            <a:ext cx="1754188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0" name="Rectangle 199"/>
          <p:cNvSpPr>
            <a:spLocks noChangeArrowheads="1"/>
          </p:cNvSpPr>
          <p:nvPr/>
        </p:nvSpPr>
        <p:spPr bwMode="auto">
          <a:xfrm>
            <a:off x="1752600" y="1646238"/>
            <a:ext cx="1220788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1" name="Rectangle 200"/>
          <p:cNvSpPr>
            <a:spLocks noChangeArrowheads="1"/>
          </p:cNvSpPr>
          <p:nvPr/>
        </p:nvSpPr>
        <p:spPr bwMode="auto">
          <a:xfrm>
            <a:off x="2973388" y="1646238"/>
            <a:ext cx="8366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2" name="Rectangle 201"/>
          <p:cNvSpPr>
            <a:spLocks noChangeArrowheads="1"/>
          </p:cNvSpPr>
          <p:nvPr/>
        </p:nvSpPr>
        <p:spPr bwMode="auto">
          <a:xfrm>
            <a:off x="3810000" y="1646238"/>
            <a:ext cx="141446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3" name="Rectangle 202"/>
          <p:cNvSpPr>
            <a:spLocks noChangeArrowheads="1"/>
          </p:cNvSpPr>
          <p:nvPr/>
        </p:nvSpPr>
        <p:spPr bwMode="auto">
          <a:xfrm>
            <a:off x="5224463" y="1646238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4" name="Rectangle 203"/>
          <p:cNvSpPr>
            <a:spLocks noChangeArrowheads="1"/>
          </p:cNvSpPr>
          <p:nvPr/>
        </p:nvSpPr>
        <p:spPr bwMode="auto">
          <a:xfrm>
            <a:off x="6530975" y="1646238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5" name="Rectangle 204"/>
          <p:cNvSpPr>
            <a:spLocks noChangeArrowheads="1"/>
          </p:cNvSpPr>
          <p:nvPr/>
        </p:nvSpPr>
        <p:spPr bwMode="auto">
          <a:xfrm>
            <a:off x="7837488" y="1646238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6" name="Rectangle 205"/>
          <p:cNvSpPr>
            <a:spLocks noChangeArrowheads="1"/>
          </p:cNvSpPr>
          <p:nvPr/>
        </p:nvSpPr>
        <p:spPr bwMode="auto">
          <a:xfrm>
            <a:off x="-1588" y="2016125"/>
            <a:ext cx="17541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7" name="Rectangle 206"/>
          <p:cNvSpPr>
            <a:spLocks noChangeArrowheads="1"/>
          </p:cNvSpPr>
          <p:nvPr/>
        </p:nvSpPr>
        <p:spPr bwMode="auto">
          <a:xfrm>
            <a:off x="1752600" y="2016125"/>
            <a:ext cx="12207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8" name="Rectangle 207"/>
          <p:cNvSpPr>
            <a:spLocks noChangeArrowheads="1"/>
          </p:cNvSpPr>
          <p:nvPr/>
        </p:nvSpPr>
        <p:spPr bwMode="auto">
          <a:xfrm>
            <a:off x="2973388" y="2016125"/>
            <a:ext cx="8366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99" name="Rectangle 208"/>
          <p:cNvSpPr>
            <a:spLocks noChangeArrowheads="1"/>
          </p:cNvSpPr>
          <p:nvPr/>
        </p:nvSpPr>
        <p:spPr bwMode="auto">
          <a:xfrm>
            <a:off x="3810000" y="2016125"/>
            <a:ext cx="141446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0" name="Rectangle 209"/>
          <p:cNvSpPr>
            <a:spLocks noChangeArrowheads="1"/>
          </p:cNvSpPr>
          <p:nvPr/>
        </p:nvSpPr>
        <p:spPr bwMode="auto">
          <a:xfrm>
            <a:off x="5224463" y="201612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1" name="Rectangle 210"/>
          <p:cNvSpPr>
            <a:spLocks noChangeArrowheads="1"/>
          </p:cNvSpPr>
          <p:nvPr/>
        </p:nvSpPr>
        <p:spPr bwMode="auto">
          <a:xfrm>
            <a:off x="6530975" y="201612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2" name="Rectangle 211"/>
          <p:cNvSpPr>
            <a:spLocks noChangeArrowheads="1"/>
          </p:cNvSpPr>
          <p:nvPr/>
        </p:nvSpPr>
        <p:spPr bwMode="auto">
          <a:xfrm>
            <a:off x="7837488" y="201612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3" name="Rectangle 212"/>
          <p:cNvSpPr>
            <a:spLocks noChangeArrowheads="1"/>
          </p:cNvSpPr>
          <p:nvPr/>
        </p:nvSpPr>
        <p:spPr bwMode="auto">
          <a:xfrm>
            <a:off x="-1588" y="2386013"/>
            <a:ext cx="1754188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4" name="Rectangle 213"/>
          <p:cNvSpPr>
            <a:spLocks noChangeArrowheads="1"/>
          </p:cNvSpPr>
          <p:nvPr/>
        </p:nvSpPr>
        <p:spPr bwMode="auto">
          <a:xfrm>
            <a:off x="1752600" y="2386013"/>
            <a:ext cx="1220788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5" name="Rectangle 214"/>
          <p:cNvSpPr>
            <a:spLocks noChangeArrowheads="1"/>
          </p:cNvSpPr>
          <p:nvPr/>
        </p:nvSpPr>
        <p:spPr bwMode="auto">
          <a:xfrm>
            <a:off x="2973388" y="2386013"/>
            <a:ext cx="836613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6" name="Rectangle 215"/>
          <p:cNvSpPr>
            <a:spLocks noChangeArrowheads="1"/>
          </p:cNvSpPr>
          <p:nvPr/>
        </p:nvSpPr>
        <p:spPr bwMode="auto">
          <a:xfrm>
            <a:off x="3810000" y="2386013"/>
            <a:ext cx="1414463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7" name="Rectangle 216"/>
          <p:cNvSpPr>
            <a:spLocks noChangeArrowheads="1"/>
          </p:cNvSpPr>
          <p:nvPr/>
        </p:nvSpPr>
        <p:spPr bwMode="auto">
          <a:xfrm>
            <a:off x="5224463" y="2386013"/>
            <a:ext cx="1306513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8" name="Rectangle 217"/>
          <p:cNvSpPr>
            <a:spLocks noChangeArrowheads="1"/>
          </p:cNvSpPr>
          <p:nvPr/>
        </p:nvSpPr>
        <p:spPr bwMode="auto">
          <a:xfrm>
            <a:off x="6530975" y="2386013"/>
            <a:ext cx="1306513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09" name="Rectangle 218"/>
          <p:cNvSpPr>
            <a:spLocks noChangeArrowheads="1"/>
          </p:cNvSpPr>
          <p:nvPr/>
        </p:nvSpPr>
        <p:spPr bwMode="auto">
          <a:xfrm>
            <a:off x="7837488" y="2386013"/>
            <a:ext cx="1306513" cy="373063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0" name="Rectangle 219"/>
          <p:cNvSpPr>
            <a:spLocks noChangeArrowheads="1"/>
          </p:cNvSpPr>
          <p:nvPr/>
        </p:nvSpPr>
        <p:spPr bwMode="auto">
          <a:xfrm>
            <a:off x="-1588" y="2759075"/>
            <a:ext cx="17541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2" name="Rectangle 220"/>
          <p:cNvSpPr>
            <a:spLocks noChangeArrowheads="1"/>
          </p:cNvSpPr>
          <p:nvPr/>
        </p:nvSpPr>
        <p:spPr bwMode="auto">
          <a:xfrm>
            <a:off x="1752600" y="2759075"/>
            <a:ext cx="12207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3" name="Rectangle 221"/>
          <p:cNvSpPr>
            <a:spLocks noChangeArrowheads="1"/>
          </p:cNvSpPr>
          <p:nvPr/>
        </p:nvSpPr>
        <p:spPr bwMode="auto">
          <a:xfrm>
            <a:off x="2973388" y="2759075"/>
            <a:ext cx="8366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4" name="Rectangle 222"/>
          <p:cNvSpPr>
            <a:spLocks noChangeArrowheads="1"/>
          </p:cNvSpPr>
          <p:nvPr/>
        </p:nvSpPr>
        <p:spPr bwMode="auto">
          <a:xfrm>
            <a:off x="3810000" y="2759075"/>
            <a:ext cx="141446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5" name="Rectangle 223"/>
          <p:cNvSpPr>
            <a:spLocks noChangeArrowheads="1"/>
          </p:cNvSpPr>
          <p:nvPr/>
        </p:nvSpPr>
        <p:spPr bwMode="auto">
          <a:xfrm>
            <a:off x="5224463" y="275907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0" name="Rectangle 224"/>
          <p:cNvSpPr>
            <a:spLocks noChangeArrowheads="1"/>
          </p:cNvSpPr>
          <p:nvPr/>
        </p:nvSpPr>
        <p:spPr bwMode="auto">
          <a:xfrm>
            <a:off x="6530975" y="275907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1" name="Rectangle 225"/>
          <p:cNvSpPr>
            <a:spLocks noChangeArrowheads="1"/>
          </p:cNvSpPr>
          <p:nvPr/>
        </p:nvSpPr>
        <p:spPr bwMode="auto">
          <a:xfrm>
            <a:off x="7837488" y="2759075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2" name="Rectangle 226"/>
          <p:cNvSpPr>
            <a:spLocks noChangeArrowheads="1"/>
          </p:cNvSpPr>
          <p:nvPr/>
        </p:nvSpPr>
        <p:spPr bwMode="auto">
          <a:xfrm>
            <a:off x="-1588" y="3128963"/>
            <a:ext cx="1754188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3" name="Rectangle 227"/>
          <p:cNvSpPr>
            <a:spLocks noChangeArrowheads="1"/>
          </p:cNvSpPr>
          <p:nvPr/>
        </p:nvSpPr>
        <p:spPr bwMode="auto">
          <a:xfrm>
            <a:off x="1752600" y="3128963"/>
            <a:ext cx="1220788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4" name="Rectangle 228"/>
          <p:cNvSpPr>
            <a:spLocks noChangeArrowheads="1"/>
          </p:cNvSpPr>
          <p:nvPr/>
        </p:nvSpPr>
        <p:spPr bwMode="auto">
          <a:xfrm>
            <a:off x="2973388" y="3128963"/>
            <a:ext cx="8366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5" name="Rectangle 229"/>
          <p:cNvSpPr>
            <a:spLocks noChangeArrowheads="1"/>
          </p:cNvSpPr>
          <p:nvPr/>
        </p:nvSpPr>
        <p:spPr bwMode="auto">
          <a:xfrm>
            <a:off x="3810000" y="3128963"/>
            <a:ext cx="141446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6" name="Rectangle 230"/>
          <p:cNvSpPr>
            <a:spLocks noChangeArrowheads="1"/>
          </p:cNvSpPr>
          <p:nvPr/>
        </p:nvSpPr>
        <p:spPr bwMode="auto">
          <a:xfrm>
            <a:off x="5224463" y="3128963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7" name="Rectangle 231"/>
          <p:cNvSpPr>
            <a:spLocks noChangeArrowheads="1"/>
          </p:cNvSpPr>
          <p:nvPr/>
        </p:nvSpPr>
        <p:spPr bwMode="auto">
          <a:xfrm>
            <a:off x="6530975" y="3128963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8" name="Rectangle 232"/>
          <p:cNvSpPr>
            <a:spLocks noChangeArrowheads="1"/>
          </p:cNvSpPr>
          <p:nvPr/>
        </p:nvSpPr>
        <p:spPr bwMode="auto">
          <a:xfrm>
            <a:off x="7837488" y="3128963"/>
            <a:ext cx="1306513" cy="369888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9" name="Rectangle 233"/>
          <p:cNvSpPr>
            <a:spLocks noChangeArrowheads="1"/>
          </p:cNvSpPr>
          <p:nvPr/>
        </p:nvSpPr>
        <p:spPr bwMode="auto">
          <a:xfrm>
            <a:off x="-1588" y="3498850"/>
            <a:ext cx="1754188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0" name="Rectangle 234"/>
          <p:cNvSpPr>
            <a:spLocks noChangeArrowheads="1"/>
          </p:cNvSpPr>
          <p:nvPr/>
        </p:nvSpPr>
        <p:spPr bwMode="auto">
          <a:xfrm>
            <a:off x="1752600" y="3498850"/>
            <a:ext cx="1220788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1" name="Rectangle 235"/>
          <p:cNvSpPr>
            <a:spLocks noChangeArrowheads="1"/>
          </p:cNvSpPr>
          <p:nvPr/>
        </p:nvSpPr>
        <p:spPr bwMode="auto">
          <a:xfrm>
            <a:off x="2973388" y="3498850"/>
            <a:ext cx="836613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2" name="Rectangle 236"/>
          <p:cNvSpPr>
            <a:spLocks noChangeArrowheads="1"/>
          </p:cNvSpPr>
          <p:nvPr/>
        </p:nvSpPr>
        <p:spPr bwMode="auto">
          <a:xfrm>
            <a:off x="3810000" y="3498850"/>
            <a:ext cx="1414463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3" name="Rectangle 237"/>
          <p:cNvSpPr>
            <a:spLocks noChangeArrowheads="1"/>
          </p:cNvSpPr>
          <p:nvPr/>
        </p:nvSpPr>
        <p:spPr bwMode="auto">
          <a:xfrm>
            <a:off x="5224463" y="3498850"/>
            <a:ext cx="1306513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4" name="Rectangle 238"/>
          <p:cNvSpPr>
            <a:spLocks noChangeArrowheads="1"/>
          </p:cNvSpPr>
          <p:nvPr/>
        </p:nvSpPr>
        <p:spPr bwMode="auto">
          <a:xfrm>
            <a:off x="6530975" y="3498850"/>
            <a:ext cx="1306513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5" name="Rectangle 239"/>
          <p:cNvSpPr>
            <a:spLocks noChangeArrowheads="1"/>
          </p:cNvSpPr>
          <p:nvPr/>
        </p:nvSpPr>
        <p:spPr bwMode="auto">
          <a:xfrm>
            <a:off x="7837488" y="3498850"/>
            <a:ext cx="1306513" cy="371475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6" name="Rectangle 240"/>
          <p:cNvSpPr>
            <a:spLocks noChangeArrowheads="1"/>
          </p:cNvSpPr>
          <p:nvPr/>
        </p:nvSpPr>
        <p:spPr bwMode="auto">
          <a:xfrm>
            <a:off x="-1588" y="3870325"/>
            <a:ext cx="1754188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7" name="Rectangle 241"/>
          <p:cNvSpPr>
            <a:spLocks noChangeArrowheads="1"/>
          </p:cNvSpPr>
          <p:nvPr/>
        </p:nvSpPr>
        <p:spPr bwMode="auto">
          <a:xfrm>
            <a:off x="1752600" y="3870325"/>
            <a:ext cx="1220788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8" name="Rectangle 242"/>
          <p:cNvSpPr>
            <a:spLocks noChangeArrowheads="1"/>
          </p:cNvSpPr>
          <p:nvPr/>
        </p:nvSpPr>
        <p:spPr bwMode="auto">
          <a:xfrm>
            <a:off x="2973388" y="3870325"/>
            <a:ext cx="8366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9" name="Rectangle 243"/>
          <p:cNvSpPr>
            <a:spLocks noChangeArrowheads="1"/>
          </p:cNvSpPr>
          <p:nvPr/>
        </p:nvSpPr>
        <p:spPr bwMode="auto">
          <a:xfrm>
            <a:off x="3810000" y="3870325"/>
            <a:ext cx="141446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0" name="Rectangle 244"/>
          <p:cNvSpPr>
            <a:spLocks noChangeArrowheads="1"/>
          </p:cNvSpPr>
          <p:nvPr/>
        </p:nvSpPr>
        <p:spPr bwMode="auto">
          <a:xfrm>
            <a:off x="5224463" y="3870325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1" name="Rectangle 245"/>
          <p:cNvSpPr>
            <a:spLocks noChangeArrowheads="1"/>
          </p:cNvSpPr>
          <p:nvPr/>
        </p:nvSpPr>
        <p:spPr bwMode="auto">
          <a:xfrm>
            <a:off x="6530975" y="3870325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2" name="Rectangle 246"/>
          <p:cNvSpPr>
            <a:spLocks noChangeArrowheads="1"/>
          </p:cNvSpPr>
          <p:nvPr/>
        </p:nvSpPr>
        <p:spPr bwMode="auto">
          <a:xfrm>
            <a:off x="7837488" y="3870325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3" name="Rectangle 247"/>
          <p:cNvSpPr>
            <a:spLocks noChangeArrowheads="1"/>
          </p:cNvSpPr>
          <p:nvPr/>
        </p:nvSpPr>
        <p:spPr bwMode="auto">
          <a:xfrm>
            <a:off x="-1588" y="4241800"/>
            <a:ext cx="17541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4" name="Rectangle 248"/>
          <p:cNvSpPr>
            <a:spLocks noChangeArrowheads="1"/>
          </p:cNvSpPr>
          <p:nvPr/>
        </p:nvSpPr>
        <p:spPr bwMode="auto">
          <a:xfrm>
            <a:off x="1752600" y="4241800"/>
            <a:ext cx="1220788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5" name="Rectangle 249"/>
          <p:cNvSpPr>
            <a:spLocks noChangeArrowheads="1"/>
          </p:cNvSpPr>
          <p:nvPr/>
        </p:nvSpPr>
        <p:spPr bwMode="auto">
          <a:xfrm>
            <a:off x="2973388" y="4241800"/>
            <a:ext cx="8366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6" name="Rectangle 250"/>
          <p:cNvSpPr>
            <a:spLocks noChangeArrowheads="1"/>
          </p:cNvSpPr>
          <p:nvPr/>
        </p:nvSpPr>
        <p:spPr bwMode="auto">
          <a:xfrm>
            <a:off x="3810000" y="4241800"/>
            <a:ext cx="141446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7" name="Rectangle 251"/>
          <p:cNvSpPr>
            <a:spLocks noChangeArrowheads="1"/>
          </p:cNvSpPr>
          <p:nvPr/>
        </p:nvSpPr>
        <p:spPr bwMode="auto">
          <a:xfrm>
            <a:off x="5224463" y="4241800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89" name="Rectangle 252"/>
          <p:cNvSpPr>
            <a:spLocks noChangeArrowheads="1"/>
          </p:cNvSpPr>
          <p:nvPr/>
        </p:nvSpPr>
        <p:spPr bwMode="auto">
          <a:xfrm>
            <a:off x="6530975" y="4241800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90" name="Rectangle 253"/>
          <p:cNvSpPr>
            <a:spLocks noChangeArrowheads="1"/>
          </p:cNvSpPr>
          <p:nvPr/>
        </p:nvSpPr>
        <p:spPr bwMode="auto">
          <a:xfrm>
            <a:off x="7837488" y="4241800"/>
            <a:ext cx="1306513" cy="369888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91" name="Rectangle 254"/>
          <p:cNvSpPr>
            <a:spLocks noChangeArrowheads="1"/>
          </p:cNvSpPr>
          <p:nvPr/>
        </p:nvSpPr>
        <p:spPr bwMode="auto">
          <a:xfrm>
            <a:off x="-1588" y="4611688"/>
            <a:ext cx="1754188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6" name="Rectangle 255"/>
          <p:cNvSpPr>
            <a:spLocks noChangeArrowheads="1"/>
          </p:cNvSpPr>
          <p:nvPr/>
        </p:nvSpPr>
        <p:spPr bwMode="auto">
          <a:xfrm>
            <a:off x="1752600" y="4611688"/>
            <a:ext cx="1220788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7" name="Rectangle 256"/>
          <p:cNvSpPr>
            <a:spLocks noChangeArrowheads="1"/>
          </p:cNvSpPr>
          <p:nvPr/>
        </p:nvSpPr>
        <p:spPr bwMode="auto">
          <a:xfrm>
            <a:off x="2973388" y="4611688"/>
            <a:ext cx="8366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8" name="Rectangle 257"/>
          <p:cNvSpPr>
            <a:spLocks noChangeArrowheads="1"/>
          </p:cNvSpPr>
          <p:nvPr/>
        </p:nvSpPr>
        <p:spPr bwMode="auto">
          <a:xfrm>
            <a:off x="3810000" y="4611688"/>
            <a:ext cx="141446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19" name="Rectangle 258"/>
          <p:cNvSpPr>
            <a:spLocks noChangeArrowheads="1"/>
          </p:cNvSpPr>
          <p:nvPr/>
        </p:nvSpPr>
        <p:spPr bwMode="auto">
          <a:xfrm>
            <a:off x="5224463" y="4611688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0" name="Rectangle 259"/>
          <p:cNvSpPr>
            <a:spLocks noChangeArrowheads="1"/>
          </p:cNvSpPr>
          <p:nvPr/>
        </p:nvSpPr>
        <p:spPr bwMode="auto">
          <a:xfrm>
            <a:off x="6530975" y="4611688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1" name="Rectangle 260"/>
          <p:cNvSpPr>
            <a:spLocks noChangeArrowheads="1"/>
          </p:cNvSpPr>
          <p:nvPr/>
        </p:nvSpPr>
        <p:spPr bwMode="auto">
          <a:xfrm>
            <a:off x="7837488" y="4611688"/>
            <a:ext cx="1306513" cy="371475"/>
          </a:xfrm>
          <a:prstGeom prst="rect">
            <a:avLst/>
          </a:prstGeom>
          <a:solidFill>
            <a:srgbClr val="E7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2" name="Rectangle 261"/>
          <p:cNvSpPr>
            <a:spLocks noChangeArrowheads="1"/>
          </p:cNvSpPr>
          <p:nvPr/>
        </p:nvSpPr>
        <p:spPr bwMode="auto">
          <a:xfrm>
            <a:off x="-1588" y="4983163"/>
            <a:ext cx="1754188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3" name="Rectangle 262"/>
          <p:cNvSpPr>
            <a:spLocks noChangeArrowheads="1"/>
          </p:cNvSpPr>
          <p:nvPr/>
        </p:nvSpPr>
        <p:spPr bwMode="auto">
          <a:xfrm>
            <a:off x="1752600" y="4983163"/>
            <a:ext cx="1220788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4" name="Rectangle 263"/>
          <p:cNvSpPr>
            <a:spLocks noChangeArrowheads="1"/>
          </p:cNvSpPr>
          <p:nvPr/>
        </p:nvSpPr>
        <p:spPr bwMode="auto">
          <a:xfrm>
            <a:off x="2973388" y="4983163"/>
            <a:ext cx="836613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5" name="Rectangle 264"/>
          <p:cNvSpPr>
            <a:spLocks noChangeArrowheads="1"/>
          </p:cNvSpPr>
          <p:nvPr/>
        </p:nvSpPr>
        <p:spPr bwMode="auto">
          <a:xfrm>
            <a:off x="3810000" y="4983163"/>
            <a:ext cx="1414463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6" name="Rectangle 265"/>
          <p:cNvSpPr>
            <a:spLocks noChangeArrowheads="1"/>
          </p:cNvSpPr>
          <p:nvPr/>
        </p:nvSpPr>
        <p:spPr bwMode="auto">
          <a:xfrm>
            <a:off x="5224463" y="4983163"/>
            <a:ext cx="1306513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7" name="Rectangle 266"/>
          <p:cNvSpPr>
            <a:spLocks noChangeArrowheads="1"/>
          </p:cNvSpPr>
          <p:nvPr/>
        </p:nvSpPr>
        <p:spPr bwMode="auto">
          <a:xfrm>
            <a:off x="6530975" y="4983163"/>
            <a:ext cx="1306513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8" name="Rectangle 267"/>
          <p:cNvSpPr>
            <a:spLocks noChangeArrowheads="1"/>
          </p:cNvSpPr>
          <p:nvPr/>
        </p:nvSpPr>
        <p:spPr bwMode="auto">
          <a:xfrm>
            <a:off x="7837488" y="4983163"/>
            <a:ext cx="1306513" cy="457200"/>
          </a:xfrm>
          <a:prstGeom prst="rect">
            <a:avLst/>
          </a:prstGeom>
          <a:solidFill>
            <a:srgbClr val="F3F9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29" name="Line 268"/>
          <p:cNvSpPr>
            <a:spLocks noChangeShapeType="1"/>
          </p:cNvSpPr>
          <p:nvPr/>
        </p:nvSpPr>
        <p:spPr bwMode="auto">
          <a:xfrm>
            <a:off x="1752600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0" name="Line 269"/>
          <p:cNvSpPr>
            <a:spLocks noChangeShapeType="1"/>
          </p:cNvSpPr>
          <p:nvPr/>
        </p:nvSpPr>
        <p:spPr bwMode="auto">
          <a:xfrm>
            <a:off x="2973388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1" name="Line 270"/>
          <p:cNvSpPr>
            <a:spLocks noChangeShapeType="1"/>
          </p:cNvSpPr>
          <p:nvPr/>
        </p:nvSpPr>
        <p:spPr bwMode="auto">
          <a:xfrm>
            <a:off x="3810000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2" name="Line 271"/>
          <p:cNvSpPr>
            <a:spLocks noChangeShapeType="1"/>
          </p:cNvSpPr>
          <p:nvPr/>
        </p:nvSpPr>
        <p:spPr bwMode="auto">
          <a:xfrm>
            <a:off x="5224463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3" name="Line 272"/>
          <p:cNvSpPr>
            <a:spLocks noChangeShapeType="1"/>
          </p:cNvSpPr>
          <p:nvPr/>
        </p:nvSpPr>
        <p:spPr bwMode="auto">
          <a:xfrm>
            <a:off x="6530975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4" name="Line 273"/>
          <p:cNvSpPr>
            <a:spLocks noChangeShapeType="1"/>
          </p:cNvSpPr>
          <p:nvPr/>
        </p:nvSpPr>
        <p:spPr bwMode="auto">
          <a:xfrm>
            <a:off x="7837488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5" name="Line 274"/>
          <p:cNvSpPr>
            <a:spLocks noChangeShapeType="1"/>
          </p:cNvSpPr>
          <p:nvPr/>
        </p:nvSpPr>
        <p:spPr bwMode="auto">
          <a:xfrm>
            <a:off x="-7938" y="1646238"/>
            <a:ext cx="9158288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6" name="Line 275"/>
          <p:cNvSpPr>
            <a:spLocks noChangeShapeType="1"/>
          </p:cNvSpPr>
          <p:nvPr/>
        </p:nvSpPr>
        <p:spPr bwMode="auto">
          <a:xfrm>
            <a:off x="-7938" y="2016125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7" name="Line 276"/>
          <p:cNvSpPr>
            <a:spLocks noChangeShapeType="1"/>
          </p:cNvSpPr>
          <p:nvPr/>
        </p:nvSpPr>
        <p:spPr bwMode="auto">
          <a:xfrm>
            <a:off x="-7938" y="2386013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8" name="Line 277"/>
          <p:cNvSpPr>
            <a:spLocks noChangeShapeType="1"/>
          </p:cNvSpPr>
          <p:nvPr/>
        </p:nvSpPr>
        <p:spPr bwMode="auto">
          <a:xfrm>
            <a:off x="-7938" y="2759075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9" name="Line 278"/>
          <p:cNvSpPr>
            <a:spLocks noChangeShapeType="1"/>
          </p:cNvSpPr>
          <p:nvPr/>
        </p:nvSpPr>
        <p:spPr bwMode="auto">
          <a:xfrm>
            <a:off x="-7938" y="3128963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0" name="Line 279"/>
          <p:cNvSpPr>
            <a:spLocks noChangeShapeType="1"/>
          </p:cNvSpPr>
          <p:nvPr/>
        </p:nvSpPr>
        <p:spPr bwMode="auto">
          <a:xfrm>
            <a:off x="-7938" y="3498850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1" name="Line 280"/>
          <p:cNvSpPr>
            <a:spLocks noChangeShapeType="1"/>
          </p:cNvSpPr>
          <p:nvPr/>
        </p:nvSpPr>
        <p:spPr bwMode="auto">
          <a:xfrm>
            <a:off x="-7938" y="3870325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2" name="Line 281"/>
          <p:cNvSpPr>
            <a:spLocks noChangeShapeType="1"/>
          </p:cNvSpPr>
          <p:nvPr/>
        </p:nvSpPr>
        <p:spPr bwMode="auto">
          <a:xfrm>
            <a:off x="-7938" y="4241800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3" name="Line 282"/>
          <p:cNvSpPr>
            <a:spLocks noChangeShapeType="1"/>
          </p:cNvSpPr>
          <p:nvPr/>
        </p:nvSpPr>
        <p:spPr bwMode="auto">
          <a:xfrm>
            <a:off x="-7938" y="4611688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4" name="Line 283"/>
          <p:cNvSpPr>
            <a:spLocks noChangeShapeType="1"/>
          </p:cNvSpPr>
          <p:nvPr/>
        </p:nvSpPr>
        <p:spPr bwMode="auto">
          <a:xfrm>
            <a:off x="-7938" y="4983163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5" name="Line 284"/>
          <p:cNvSpPr>
            <a:spLocks noChangeShapeType="1"/>
          </p:cNvSpPr>
          <p:nvPr/>
        </p:nvSpPr>
        <p:spPr bwMode="auto">
          <a:xfrm>
            <a:off x="-1588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6" name="Line 285"/>
          <p:cNvSpPr>
            <a:spLocks noChangeShapeType="1"/>
          </p:cNvSpPr>
          <p:nvPr/>
        </p:nvSpPr>
        <p:spPr bwMode="auto">
          <a:xfrm>
            <a:off x="9144000" y="1363662"/>
            <a:ext cx="0" cy="40830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7" name="Line 286"/>
          <p:cNvSpPr>
            <a:spLocks noChangeShapeType="1"/>
          </p:cNvSpPr>
          <p:nvPr/>
        </p:nvSpPr>
        <p:spPr bwMode="auto">
          <a:xfrm>
            <a:off x="-7938" y="1370012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8" name="Line 287"/>
          <p:cNvSpPr>
            <a:spLocks noChangeShapeType="1"/>
          </p:cNvSpPr>
          <p:nvPr/>
        </p:nvSpPr>
        <p:spPr bwMode="auto">
          <a:xfrm>
            <a:off x="-7938" y="5440363"/>
            <a:ext cx="91582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9" name="Rectangle 288"/>
          <p:cNvSpPr>
            <a:spLocks noChangeArrowheads="1"/>
          </p:cNvSpPr>
          <p:nvPr/>
        </p:nvSpPr>
        <p:spPr bwMode="auto">
          <a:xfrm>
            <a:off x="92075" y="1419225"/>
            <a:ext cx="40075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Task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0" name="Rectangle 289"/>
          <p:cNvSpPr>
            <a:spLocks noChangeArrowheads="1"/>
          </p:cNvSpPr>
          <p:nvPr/>
        </p:nvSpPr>
        <p:spPr bwMode="auto">
          <a:xfrm>
            <a:off x="541338" y="1419225"/>
            <a:ext cx="1104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Environment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1" name="Rectangle 290"/>
          <p:cNvSpPr>
            <a:spLocks noChangeArrowheads="1"/>
          </p:cNvSpPr>
          <p:nvPr/>
        </p:nvSpPr>
        <p:spPr bwMode="auto">
          <a:xfrm>
            <a:off x="1844675" y="1419225"/>
            <a:ext cx="9746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Observable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2" name="Rectangle 291"/>
          <p:cNvSpPr>
            <a:spLocks noChangeArrowheads="1"/>
          </p:cNvSpPr>
          <p:nvPr/>
        </p:nvSpPr>
        <p:spPr bwMode="auto">
          <a:xfrm>
            <a:off x="3065463" y="1419225"/>
            <a:ext cx="60112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Agents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3" name="Rectangle 292"/>
          <p:cNvSpPr>
            <a:spLocks noChangeArrowheads="1"/>
          </p:cNvSpPr>
          <p:nvPr/>
        </p:nvSpPr>
        <p:spPr bwMode="auto">
          <a:xfrm>
            <a:off x="3902075" y="1419225"/>
            <a:ext cx="116378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Deterministic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4" name="Rectangle 293"/>
          <p:cNvSpPr>
            <a:spLocks noChangeArrowheads="1"/>
          </p:cNvSpPr>
          <p:nvPr/>
        </p:nvSpPr>
        <p:spPr bwMode="auto">
          <a:xfrm>
            <a:off x="5316538" y="1419225"/>
            <a:ext cx="7133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Episodic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5" name="Rectangle 294"/>
          <p:cNvSpPr>
            <a:spLocks noChangeArrowheads="1"/>
          </p:cNvSpPr>
          <p:nvPr/>
        </p:nvSpPr>
        <p:spPr bwMode="auto">
          <a:xfrm>
            <a:off x="6623050" y="1419225"/>
            <a:ext cx="49532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Static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6" name="Rectangle 295"/>
          <p:cNvSpPr>
            <a:spLocks noChangeArrowheads="1"/>
          </p:cNvSpPr>
          <p:nvPr/>
        </p:nvSpPr>
        <p:spPr bwMode="auto">
          <a:xfrm>
            <a:off x="7929563" y="1419225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257" name="Rectangle 296"/>
          <p:cNvSpPr>
            <a:spLocks noChangeArrowheads="1"/>
          </p:cNvSpPr>
          <p:nvPr/>
        </p:nvSpPr>
        <p:spPr bwMode="auto">
          <a:xfrm>
            <a:off x="92075" y="1693863"/>
            <a:ext cx="501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Cross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8" name="Rectangle 297"/>
          <p:cNvSpPr>
            <a:spLocks noChangeArrowheads="1"/>
          </p:cNvSpPr>
          <p:nvPr/>
        </p:nvSpPr>
        <p:spPr bwMode="auto">
          <a:xfrm>
            <a:off x="514350" y="1693863"/>
            <a:ext cx="990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word Puzzle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9" name="Rectangle 298"/>
          <p:cNvSpPr>
            <a:spLocks noChangeArrowheads="1"/>
          </p:cNvSpPr>
          <p:nvPr/>
        </p:nvSpPr>
        <p:spPr bwMode="auto">
          <a:xfrm>
            <a:off x="1844675" y="1693863"/>
            <a:ext cx="4333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Fully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0" name="Rectangle 299"/>
          <p:cNvSpPr>
            <a:spLocks noChangeArrowheads="1"/>
          </p:cNvSpPr>
          <p:nvPr/>
        </p:nvSpPr>
        <p:spPr bwMode="auto">
          <a:xfrm>
            <a:off x="3065463" y="1693863"/>
            <a:ext cx="546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Single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1" name="Rectangle 300"/>
          <p:cNvSpPr>
            <a:spLocks noChangeArrowheads="1"/>
          </p:cNvSpPr>
          <p:nvPr/>
        </p:nvSpPr>
        <p:spPr bwMode="auto">
          <a:xfrm>
            <a:off x="3902075" y="1689100"/>
            <a:ext cx="1087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Deterministic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2" name="Rectangle 301"/>
          <p:cNvSpPr>
            <a:spLocks noChangeArrowheads="1"/>
          </p:cNvSpPr>
          <p:nvPr/>
        </p:nvSpPr>
        <p:spPr bwMode="auto">
          <a:xfrm>
            <a:off x="5316538" y="1693863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3" name="Rectangle 302"/>
          <p:cNvSpPr>
            <a:spLocks noChangeArrowheads="1"/>
          </p:cNvSpPr>
          <p:nvPr/>
        </p:nvSpPr>
        <p:spPr bwMode="auto">
          <a:xfrm>
            <a:off x="6623050" y="1693863"/>
            <a:ext cx="512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Static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4" name="Rectangle 303"/>
          <p:cNvSpPr>
            <a:spLocks noChangeArrowheads="1"/>
          </p:cNvSpPr>
          <p:nvPr/>
        </p:nvSpPr>
        <p:spPr bwMode="auto">
          <a:xfrm>
            <a:off x="7929563" y="1693863"/>
            <a:ext cx="703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5" name="Rectangle 304"/>
          <p:cNvSpPr>
            <a:spLocks noChangeArrowheads="1"/>
          </p:cNvSpPr>
          <p:nvPr/>
        </p:nvSpPr>
        <p:spPr bwMode="auto">
          <a:xfrm>
            <a:off x="92075" y="2063750"/>
            <a:ext cx="148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Chess with a clock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6" name="Rectangle 305"/>
          <p:cNvSpPr>
            <a:spLocks noChangeArrowheads="1"/>
          </p:cNvSpPr>
          <p:nvPr/>
        </p:nvSpPr>
        <p:spPr bwMode="auto">
          <a:xfrm>
            <a:off x="1844675" y="2063750"/>
            <a:ext cx="4333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Fully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7" name="Rectangle 306"/>
          <p:cNvSpPr>
            <a:spLocks noChangeArrowheads="1"/>
          </p:cNvSpPr>
          <p:nvPr/>
        </p:nvSpPr>
        <p:spPr bwMode="auto">
          <a:xfrm>
            <a:off x="3065463" y="2063750"/>
            <a:ext cx="442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8" name="Rectangle 307"/>
          <p:cNvSpPr>
            <a:spLocks noChangeArrowheads="1"/>
          </p:cNvSpPr>
          <p:nvPr/>
        </p:nvSpPr>
        <p:spPr bwMode="auto">
          <a:xfrm>
            <a:off x="3902075" y="2058988"/>
            <a:ext cx="1087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Deterministic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9" name="Rectangle 308"/>
          <p:cNvSpPr>
            <a:spLocks noChangeArrowheads="1"/>
          </p:cNvSpPr>
          <p:nvPr/>
        </p:nvSpPr>
        <p:spPr bwMode="auto">
          <a:xfrm>
            <a:off x="5316538" y="2058988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0" name="Rectangle 309"/>
          <p:cNvSpPr>
            <a:spLocks noChangeArrowheads="1"/>
          </p:cNvSpPr>
          <p:nvPr/>
        </p:nvSpPr>
        <p:spPr bwMode="auto">
          <a:xfrm>
            <a:off x="6623050" y="2063750"/>
            <a:ext cx="4619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Semi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1" name="Rectangle 310"/>
          <p:cNvSpPr>
            <a:spLocks noChangeArrowheads="1"/>
          </p:cNvSpPr>
          <p:nvPr/>
        </p:nvSpPr>
        <p:spPr bwMode="auto">
          <a:xfrm>
            <a:off x="7929563" y="2063750"/>
            <a:ext cx="703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2" name="Rectangle 311"/>
          <p:cNvSpPr>
            <a:spLocks noChangeArrowheads="1"/>
          </p:cNvSpPr>
          <p:nvPr/>
        </p:nvSpPr>
        <p:spPr bwMode="auto">
          <a:xfrm>
            <a:off x="92075" y="2435225"/>
            <a:ext cx="509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Poker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3" name="Rectangle 312"/>
          <p:cNvSpPr>
            <a:spLocks noChangeArrowheads="1"/>
          </p:cNvSpPr>
          <p:nvPr/>
        </p:nvSpPr>
        <p:spPr bwMode="auto">
          <a:xfrm>
            <a:off x="1844675" y="2435225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4" name="Rectangle 313"/>
          <p:cNvSpPr>
            <a:spLocks noChangeArrowheads="1"/>
          </p:cNvSpPr>
          <p:nvPr/>
        </p:nvSpPr>
        <p:spPr bwMode="auto">
          <a:xfrm>
            <a:off x="3065463" y="2435225"/>
            <a:ext cx="442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5" name="Rectangle 314"/>
          <p:cNvSpPr>
            <a:spLocks noChangeArrowheads="1"/>
          </p:cNvSpPr>
          <p:nvPr/>
        </p:nvSpPr>
        <p:spPr bwMode="auto">
          <a:xfrm>
            <a:off x="3902075" y="2430463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6" name="Rectangle 315"/>
          <p:cNvSpPr>
            <a:spLocks noChangeArrowheads="1"/>
          </p:cNvSpPr>
          <p:nvPr/>
        </p:nvSpPr>
        <p:spPr bwMode="auto">
          <a:xfrm>
            <a:off x="5316538" y="2430463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7" name="Rectangle 316"/>
          <p:cNvSpPr>
            <a:spLocks noChangeArrowheads="1"/>
          </p:cNvSpPr>
          <p:nvPr/>
        </p:nvSpPr>
        <p:spPr bwMode="auto">
          <a:xfrm>
            <a:off x="6623050" y="2435225"/>
            <a:ext cx="512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Static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8" name="Rectangle 317"/>
          <p:cNvSpPr>
            <a:spLocks noChangeArrowheads="1"/>
          </p:cNvSpPr>
          <p:nvPr/>
        </p:nvSpPr>
        <p:spPr bwMode="auto">
          <a:xfrm>
            <a:off x="7929563" y="2430463"/>
            <a:ext cx="703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79" name="Rectangle 318"/>
          <p:cNvSpPr>
            <a:spLocks noChangeArrowheads="1"/>
          </p:cNvSpPr>
          <p:nvPr/>
        </p:nvSpPr>
        <p:spPr bwMode="auto">
          <a:xfrm>
            <a:off x="92075" y="2805113"/>
            <a:ext cx="11144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Backgammon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0" name="Rectangle 319"/>
          <p:cNvSpPr>
            <a:spLocks noChangeArrowheads="1"/>
          </p:cNvSpPr>
          <p:nvPr/>
        </p:nvSpPr>
        <p:spPr bwMode="auto">
          <a:xfrm>
            <a:off x="1844675" y="2805113"/>
            <a:ext cx="4333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Fully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1" name="Rectangle 320"/>
          <p:cNvSpPr>
            <a:spLocks noChangeArrowheads="1"/>
          </p:cNvSpPr>
          <p:nvPr/>
        </p:nvSpPr>
        <p:spPr bwMode="auto">
          <a:xfrm>
            <a:off x="3065463" y="2805113"/>
            <a:ext cx="442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2" name="Rectangle 321"/>
          <p:cNvSpPr>
            <a:spLocks noChangeArrowheads="1"/>
          </p:cNvSpPr>
          <p:nvPr/>
        </p:nvSpPr>
        <p:spPr bwMode="auto">
          <a:xfrm>
            <a:off x="3902075" y="2800350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3" name="Rectangle 322"/>
          <p:cNvSpPr>
            <a:spLocks noChangeArrowheads="1"/>
          </p:cNvSpPr>
          <p:nvPr/>
        </p:nvSpPr>
        <p:spPr bwMode="auto">
          <a:xfrm>
            <a:off x="5316538" y="2800350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4" name="Rectangle 323"/>
          <p:cNvSpPr>
            <a:spLocks noChangeArrowheads="1"/>
          </p:cNvSpPr>
          <p:nvPr/>
        </p:nvSpPr>
        <p:spPr bwMode="auto">
          <a:xfrm>
            <a:off x="6623050" y="2805113"/>
            <a:ext cx="512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Static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5" name="Rectangle 324"/>
          <p:cNvSpPr>
            <a:spLocks noChangeArrowheads="1"/>
          </p:cNvSpPr>
          <p:nvPr/>
        </p:nvSpPr>
        <p:spPr bwMode="auto">
          <a:xfrm>
            <a:off x="7929563" y="2800350"/>
            <a:ext cx="703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6" name="Rectangle 325"/>
          <p:cNvSpPr>
            <a:spLocks noChangeArrowheads="1"/>
          </p:cNvSpPr>
          <p:nvPr/>
        </p:nvSpPr>
        <p:spPr bwMode="auto">
          <a:xfrm>
            <a:off x="92075" y="3176588"/>
            <a:ext cx="993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Taxi Driving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7" name="Rectangle 326"/>
          <p:cNvSpPr>
            <a:spLocks noChangeArrowheads="1"/>
          </p:cNvSpPr>
          <p:nvPr/>
        </p:nvSpPr>
        <p:spPr bwMode="auto">
          <a:xfrm>
            <a:off x="1844675" y="3176588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8" name="Rectangle 327"/>
          <p:cNvSpPr>
            <a:spLocks noChangeArrowheads="1"/>
          </p:cNvSpPr>
          <p:nvPr/>
        </p:nvSpPr>
        <p:spPr bwMode="auto">
          <a:xfrm>
            <a:off x="3065463" y="3176588"/>
            <a:ext cx="442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9" name="Rectangle 328"/>
          <p:cNvSpPr>
            <a:spLocks noChangeArrowheads="1"/>
          </p:cNvSpPr>
          <p:nvPr/>
        </p:nvSpPr>
        <p:spPr bwMode="auto">
          <a:xfrm>
            <a:off x="3902075" y="3171825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0" name="Rectangle 329"/>
          <p:cNvSpPr>
            <a:spLocks noChangeArrowheads="1"/>
          </p:cNvSpPr>
          <p:nvPr/>
        </p:nvSpPr>
        <p:spPr bwMode="auto">
          <a:xfrm>
            <a:off x="5316538" y="3171825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1" name="Rectangle 330"/>
          <p:cNvSpPr>
            <a:spLocks noChangeArrowheads="1"/>
          </p:cNvSpPr>
          <p:nvPr/>
        </p:nvSpPr>
        <p:spPr bwMode="auto">
          <a:xfrm>
            <a:off x="6623050" y="3176588"/>
            <a:ext cx="741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Dynamic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2" name="Rectangle 331"/>
          <p:cNvSpPr>
            <a:spLocks noChangeArrowheads="1"/>
          </p:cNvSpPr>
          <p:nvPr/>
        </p:nvSpPr>
        <p:spPr bwMode="auto">
          <a:xfrm>
            <a:off x="7929563" y="3176588"/>
            <a:ext cx="933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Continuous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3" name="Rectangle 332"/>
          <p:cNvSpPr>
            <a:spLocks noChangeArrowheads="1"/>
          </p:cNvSpPr>
          <p:nvPr/>
        </p:nvSpPr>
        <p:spPr bwMode="auto">
          <a:xfrm>
            <a:off x="92075" y="3548063"/>
            <a:ext cx="644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Medical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4" name="Rectangle 333"/>
          <p:cNvSpPr>
            <a:spLocks noChangeArrowheads="1"/>
          </p:cNvSpPr>
          <p:nvPr/>
        </p:nvSpPr>
        <p:spPr bwMode="auto">
          <a:xfrm>
            <a:off x="712788" y="3548063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Diagnosis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5" name="Rectangle 334"/>
          <p:cNvSpPr>
            <a:spLocks noChangeArrowheads="1"/>
          </p:cNvSpPr>
          <p:nvPr/>
        </p:nvSpPr>
        <p:spPr bwMode="auto">
          <a:xfrm>
            <a:off x="1844675" y="3548063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6" name="Rectangle 335"/>
          <p:cNvSpPr>
            <a:spLocks noChangeArrowheads="1"/>
          </p:cNvSpPr>
          <p:nvPr/>
        </p:nvSpPr>
        <p:spPr bwMode="auto">
          <a:xfrm>
            <a:off x="3065463" y="3548063"/>
            <a:ext cx="545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Single/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7" name="Rectangle 336"/>
          <p:cNvSpPr>
            <a:spLocks noChangeArrowheads="1"/>
          </p:cNvSpPr>
          <p:nvPr/>
        </p:nvSpPr>
        <p:spPr bwMode="auto">
          <a:xfrm>
            <a:off x="3902075" y="3543300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8" name="Rectangle 337"/>
          <p:cNvSpPr>
            <a:spLocks noChangeArrowheads="1"/>
          </p:cNvSpPr>
          <p:nvPr/>
        </p:nvSpPr>
        <p:spPr bwMode="auto">
          <a:xfrm>
            <a:off x="5316538" y="3543300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9" name="Rectangle 338"/>
          <p:cNvSpPr>
            <a:spLocks noChangeArrowheads="1"/>
          </p:cNvSpPr>
          <p:nvPr/>
        </p:nvSpPr>
        <p:spPr bwMode="auto">
          <a:xfrm>
            <a:off x="6623050" y="3543300"/>
            <a:ext cx="741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Dynamic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0" name="Rectangle 339"/>
          <p:cNvSpPr>
            <a:spLocks noChangeArrowheads="1"/>
          </p:cNvSpPr>
          <p:nvPr/>
        </p:nvSpPr>
        <p:spPr bwMode="auto">
          <a:xfrm>
            <a:off x="7929563" y="3543300"/>
            <a:ext cx="933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Continuous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1" name="Rectangle 340"/>
          <p:cNvSpPr>
            <a:spLocks noChangeArrowheads="1"/>
          </p:cNvSpPr>
          <p:nvPr/>
        </p:nvSpPr>
        <p:spPr bwMode="auto">
          <a:xfrm>
            <a:off x="92075" y="3917950"/>
            <a:ext cx="12414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Image Analysis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2" name="Rectangle 341"/>
          <p:cNvSpPr>
            <a:spLocks noChangeArrowheads="1"/>
          </p:cNvSpPr>
          <p:nvPr/>
        </p:nvSpPr>
        <p:spPr bwMode="auto">
          <a:xfrm>
            <a:off x="1844675" y="3917950"/>
            <a:ext cx="4333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Fully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3" name="Rectangle 342"/>
          <p:cNvSpPr>
            <a:spLocks noChangeArrowheads="1"/>
          </p:cNvSpPr>
          <p:nvPr/>
        </p:nvSpPr>
        <p:spPr bwMode="auto">
          <a:xfrm>
            <a:off x="3065463" y="3917950"/>
            <a:ext cx="546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Single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4" name="Rectangle 343"/>
          <p:cNvSpPr>
            <a:spLocks noChangeArrowheads="1"/>
          </p:cNvSpPr>
          <p:nvPr/>
        </p:nvSpPr>
        <p:spPr bwMode="auto">
          <a:xfrm>
            <a:off x="3902075" y="3917950"/>
            <a:ext cx="1087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Deterministic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5" name="Rectangle 344"/>
          <p:cNvSpPr>
            <a:spLocks noChangeArrowheads="1"/>
          </p:cNvSpPr>
          <p:nvPr/>
        </p:nvSpPr>
        <p:spPr bwMode="auto">
          <a:xfrm>
            <a:off x="5316538" y="3917950"/>
            <a:ext cx="696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Episodic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6" name="Rectangle 345"/>
          <p:cNvSpPr>
            <a:spLocks noChangeArrowheads="1"/>
          </p:cNvSpPr>
          <p:nvPr/>
        </p:nvSpPr>
        <p:spPr bwMode="auto">
          <a:xfrm>
            <a:off x="6623050" y="3917950"/>
            <a:ext cx="4619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Semi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7" name="Rectangle 346"/>
          <p:cNvSpPr>
            <a:spLocks noChangeArrowheads="1"/>
          </p:cNvSpPr>
          <p:nvPr/>
        </p:nvSpPr>
        <p:spPr bwMode="auto">
          <a:xfrm>
            <a:off x="7929563" y="3913188"/>
            <a:ext cx="933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Continuous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8" name="Rectangle 347"/>
          <p:cNvSpPr>
            <a:spLocks noChangeArrowheads="1"/>
          </p:cNvSpPr>
          <p:nvPr/>
        </p:nvSpPr>
        <p:spPr bwMode="auto">
          <a:xfrm>
            <a:off x="92075" y="4287838"/>
            <a:ext cx="385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9" name="Rectangle 348"/>
          <p:cNvSpPr>
            <a:spLocks noChangeArrowheads="1"/>
          </p:cNvSpPr>
          <p:nvPr/>
        </p:nvSpPr>
        <p:spPr bwMode="auto">
          <a:xfrm>
            <a:off x="393700" y="4287838"/>
            <a:ext cx="14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-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0" name="Rectangle 349"/>
          <p:cNvSpPr>
            <a:spLocks noChangeArrowheads="1"/>
          </p:cNvSpPr>
          <p:nvPr/>
        </p:nvSpPr>
        <p:spPr bwMode="auto">
          <a:xfrm>
            <a:off x="461963" y="4287838"/>
            <a:ext cx="611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Picking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1" name="Rectangle 350"/>
          <p:cNvSpPr>
            <a:spLocks noChangeArrowheads="1"/>
          </p:cNvSpPr>
          <p:nvPr/>
        </p:nvSpPr>
        <p:spPr bwMode="auto">
          <a:xfrm>
            <a:off x="1054100" y="4287838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Robot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2" name="Rectangle 351"/>
          <p:cNvSpPr>
            <a:spLocks noChangeArrowheads="1"/>
          </p:cNvSpPr>
          <p:nvPr/>
        </p:nvSpPr>
        <p:spPr bwMode="auto">
          <a:xfrm>
            <a:off x="1844675" y="4287838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3" name="Rectangle 352"/>
          <p:cNvSpPr>
            <a:spLocks noChangeArrowheads="1"/>
          </p:cNvSpPr>
          <p:nvPr/>
        </p:nvSpPr>
        <p:spPr bwMode="auto">
          <a:xfrm>
            <a:off x="3065463" y="4287838"/>
            <a:ext cx="546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Single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4" name="Rectangle 353"/>
          <p:cNvSpPr>
            <a:spLocks noChangeArrowheads="1"/>
          </p:cNvSpPr>
          <p:nvPr/>
        </p:nvSpPr>
        <p:spPr bwMode="auto">
          <a:xfrm>
            <a:off x="3902075" y="4287838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5" name="Rectangle 354"/>
          <p:cNvSpPr>
            <a:spLocks noChangeArrowheads="1"/>
          </p:cNvSpPr>
          <p:nvPr/>
        </p:nvSpPr>
        <p:spPr bwMode="auto">
          <a:xfrm>
            <a:off x="5316538" y="4284663"/>
            <a:ext cx="696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Episodic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6" name="Rectangle 355"/>
          <p:cNvSpPr>
            <a:spLocks noChangeArrowheads="1"/>
          </p:cNvSpPr>
          <p:nvPr/>
        </p:nvSpPr>
        <p:spPr bwMode="auto">
          <a:xfrm>
            <a:off x="6623050" y="4287838"/>
            <a:ext cx="741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Dynamic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7" name="Rectangle 356"/>
          <p:cNvSpPr>
            <a:spLocks noChangeArrowheads="1"/>
          </p:cNvSpPr>
          <p:nvPr/>
        </p:nvSpPr>
        <p:spPr bwMode="auto">
          <a:xfrm>
            <a:off x="7929563" y="4284663"/>
            <a:ext cx="933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Continuous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8" name="Rectangle 357"/>
          <p:cNvSpPr>
            <a:spLocks noChangeArrowheads="1"/>
          </p:cNvSpPr>
          <p:nvPr/>
        </p:nvSpPr>
        <p:spPr bwMode="auto">
          <a:xfrm>
            <a:off x="92075" y="4660900"/>
            <a:ext cx="1519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Refinery Controller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9" name="Rectangle 358"/>
          <p:cNvSpPr>
            <a:spLocks noChangeArrowheads="1"/>
          </p:cNvSpPr>
          <p:nvPr/>
        </p:nvSpPr>
        <p:spPr bwMode="auto">
          <a:xfrm>
            <a:off x="1844675" y="4660900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0" name="Rectangle 359"/>
          <p:cNvSpPr>
            <a:spLocks noChangeArrowheads="1"/>
          </p:cNvSpPr>
          <p:nvPr/>
        </p:nvSpPr>
        <p:spPr bwMode="auto">
          <a:xfrm>
            <a:off x="3065463" y="4660900"/>
            <a:ext cx="546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Single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1" name="Rectangle 360"/>
          <p:cNvSpPr>
            <a:spLocks noChangeArrowheads="1"/>
          </p:cNvSpPr>
          <p:nvPr/>
        </p:nvSpPr>
        <p:spPr bwMode="auto">
          <a:xfrm>
            <a:off x="3902075" y="4660900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2" name="Rectangle 361"/>
          <p:cNvSpPr>
            <a:spLocks noChangeArrowheads="1"/>
          </p:cNvSpPr>
          <p:nvPr/>
        </p:nvSpPr>
        <p:spPr bwMode="auto">
          <a:xfrm>
            <a:off x="5316538" y="4656138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3" name="Rectangle 362"/>
          <p:cNvSpPr>
            <a:spLocks noChangeArrowheads="1"/>
          </p:cNvSpPr>
          <p:nvPr/>
        </p:nvSpPr>
        <p:spPr bwMode="auto">
          <a:xfrm>
            <a:off x="6623050" y="4660900"/>
            <a:ext cx="741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Dynamic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4" name="Rectangle 363"/>
          <p:cNvSpPr>
            <a:spLocks noChangeArrowheads="1"/>
          </p:cNvSpPr>
          <p:nvPr/>
        </p:nvSpPr>
        <p:spPr bwMode="auto">
          <a:xfrm>
            <a:off x="7929563" y="4656138"/>
            <a:ext cx="933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Continuous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5" name="Rectangle 364"/>
          <p:cNvSpPr>
            <a:spLocks noChangeArrowheads="1"/>
          </p:cNvSpPr>
          <p:nvPr/>
        </p:nvSpPr>
        <p:spPr bwMode="auto">
          <a:xfrm>
            <a:off x="92075" y="5030788"/>
            <a:ext cx="1557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Interactive English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6" name="Rectangle 365"/>
          <p:cNvSpPr>
            <a:spLocks noChangeArrowheads="1"/>
          </p:cNvSpPr>
          <p:nvPr/>
        </p:nvSpPr>
        <p:spPr bwMode="auto">
          <a:xfrm>
            <a:off x="92075" y="5213350"/>
            <a:ext cx="485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Tutor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7" name="Rectangle 366"/>
          <p:cNvSpPr>
            <a:spLocks noChangeArrowheads="1"/>
          </p:cNvSpPr>
          <p:nvPr/>
        </p:nvSpPr>
        <p:spPr bwMode="auto">
          <a:xfrm>
            <a:off x="1844675" y="5030788"/>
            <a:ext cx="6905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Partially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8" name="Rectangle 367"/>
          <p:cNvSpPr>
            <a:spLocks noChangeArrowheads="1"/>
          </p:cNvSpPr>
          <p:nvPr/>
        </p:nvSpPr>
        <p:spPr bwMode="auto">
          <a:xfrm>
            <a:off x="3065463" y="5030788"/>
            <a:ext cx="442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Multi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9" name="Rectangle 368"/>
          <p:cNvSpPr>
            <a:spLocks noChangeArrowheads="1"/>
          </p:cNvSpPr>
          <p:nvPr/>
        </p:nvSpPr>
        <p:spPr bwMode="auto">
          <a:xfrm>
            <a:off x="3902075" y="5026025"/>
            <a:ext cx="858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Stochastic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0" name="Rectangle 369"/>
          <p:cNvSpPr>
            <a:spLocks noChangeArrowheads="1"/>
          </p:cNvSpPr>
          <p:nvPr/>
        </p:nvSpPr>
        <p:spPr bwMode="auto">
          <a:xfrm>
            <a:off x="5316538" y="5026025"/>
            <a:ext cx="884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Sequential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1" name="Rectangle 370"/>
          <p:cNvSpPr>
            <a:spLocks noChangeArrowheads="1"/>
          </p:cNvSpPr>
          <p:nvPr/>
        </p:nvSpPr>
        <p:spPr bwMode="auto">
          <a:xfrm>
            <a:off x="6623050" y="5030788"/>
            <a:ext cx="741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Dynamic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2" name="Rectangle 371"/>
          <p:cNvSpPr>
            <a:spLocks noChangeArrowheads="1"/>
          </p:cNvSpPr>
          <p:nvPr/>
        </p:nvSpPr>
        <p:spPr bwMode="auto">
          <a:xfrm>
            <a:off x="7929563" y="5030788"/>
            <a:ext cx="703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cs typeface="Arial" pitchFamily="34" charset="0"/>
              </a:rPr>
              <a:t>Discrete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" grpId="0"/>
      <p:bldP spid="1260" grpId="0"/>
      <p:bldP spid="1261" grpId="0"/>
      <p:bldP spid="1262" grpId="0"/>
      <p:bldP spid="1263" grpId="0"/>
      <p:bldP spid="1264" grpId="0"/>
      <p:bldP spid="1266" grpId="0"/>
      <p:bldP spid="1267" grpId="0"/>
      <p:bldP spid="1268" grpId="0"/>
      <p:bldP spid="1269" grpId="0"/>
      <p:bldP spid="1270" grpId="0"/>
      <p:bldP spid="1271" grpId="0"/>
      <p:bldP spid="1273" grpId="0"/>
      <p:bldP spid="1274" grpId="0"/>
      <p:bldP spid="1275" grpId="0"/>
      <p:bldP spid="1276" grpId="0"/>
      <p:bldP spid="1277" grpId="0"/>
      <p:bldP spid="1278" grpId="0"/>
      <p:bldP spid="1280" grpId="0"/>
      <p:bldP spid="1281" grpId="0"/>
      <p:bldP spid="1282" grpId="0"/>
      <p:bldP spid="1283" grpId="0"/>
      <p:bldP spid="1284" grpId="0"/>
      <p:bldP spid="1285" grpId="0"/>
      <p:bldP spid="1287" grpId="0"/>
      <p:bldP spid="1288" grpId="0"/>
      <p:bldP spid="1289" grpId="0"/>
      <p:bldP spid="1290" grpId="0"/>
      <p:bldP spid="1291" grpId="0"/>
      <p:bldP spid="1292" grpId="0"/>
      <p:bldP spid="1295" grpId="0"/>
      <p:bldP spid="1296" grpId="0"/>
      <p:bldP spid="1297" grpId="0"/>
      <p:bldP spid="1298" grpId="0"/>
      <p:bldP spid="1299" grpId="0"/>
      <p:bldP spid="1300" grpId="0"/>
      <p:bldP spid="1302" grpId="0"/>
      <p:bldP spid="1303" grpId="0"/>
      <p:bldP spid="1304" grpId="0"/>
      <p:bldP spid="1305" grpId="0"/>
      <p:bldP spid="1306" grpId="0"/>
      <p:bldP spid="1307" grpId="0"/>
      <p:bldP spid="1312" grpId="0"/>
      <p:bldP spid="1313" grpId="0"/>
      <p:bldP spid="1314" grpId="0"/>
      <p:bldP spid="1315" grpId="0"/>
      <p:bldP spid="1316" grpId="0"/>
      <p:bldP spid="1317" grpId="0"/>
      <p:bldP spid="1319" grpId="0"/>
      <p:bldP spid="1320" grpId="0"/>
      <p:bldP spid="1321" grpId="0"/>
      <p:bldP spid="1322" grpId="0"/>
      <p:bldP spid="1323" grpId="0"/>
      <p:bldP spid="1324" grpId="0"/>
      <p:bldP spid="1327" grpId="0"/>
      <p:bldP spid="1328" grpId="0"/>
      <p:bldP spid="1329" grpId="0"/>
      <p:bldP spid="1330" grpId="0"/>
      <p:bldP spid="1331" grpId="0"/>
      <p:bldP spid="13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85800"/>
            <a:ext cx="8458200" cy="762000"/>
          </a:xfrm>
        </p:spPr>
        <p:txBody>
          <a:bodyPr/>
          <a:lstStyle/>
          <a:p>
            <a:r>
              <a:rPr lang="en-US" altLang="en-US" dirty="0"/>
              <a:t>Exercise: Environment 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40970" y="1676400"/>
          <a:ext cx="8839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300" dirty="0" err="1"/>
                        <a:t>Task</a:t>
                      </a:r>
                      <a:r>
                        <a:rPr lang="nl-NL" sz="1300" baseline="0" dirty="0"/>
                        <a:t> Environment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Observable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Agents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Deterministic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Episodic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Static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Discrete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300" noProof="0" dirty="0"/>
                        <a:t>Mars Exploration</a:t>
                      </a:r>
                      <a:r>
                        <a:rPr lang="en-GB" sz="1300" baseline="0" noProof="0" dirty="0"/>
                        <a:t> Agent</a:t>
                      </a:r>
                      <a:endParaRPr lang="en-GB" sz="13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300" noProof="0" dirty="0"/>
                        <a:t>Chess without a clock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300" noProof="0" dirty="0"/>
                        <a:t>Internet Shopping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noProof="0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00272"/>
            <a:ext cx="318897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2895600" cy="214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5" y="-76200"/>
            <a:ext cx="1905005" cy="19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68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762000"/>
            <a:ext cx="8458200" cy="762000"/>
          </a:xfrm>
        </p:spPr>
        <p:txBody>
          <a:bodyPr/>
          <a:lstStyle/>
          <a:p>
            <a:r>
              <a:rPr lang="en-US" altLang="en-US" dirty="0"/>
              <a:t>Environment types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458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The environment type largely determines the agent design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The real world is always partially observable, stochastic, sequential, dynamic, continuous, multi-agent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</p:txBody>
      </p:sp>
      <p:sp>
        <p:nvSpPr>
          <p:cNvPr id="2" name="AutoShape 2" descr="data:image/jpeg;base64,/9j/4AAQSkZJRgABAQAAAQABAAD/2wCEAAkGBxQTEhQUExQUFhUXFxUVGBQVGBwXGxUcFxcXGBcYFRcYHCggGB0lHBQXITEhJSksLi4uFx8zODMsNygtLisBCgoKDg0OGxAQGywmHyQsLC8sLCwsLC0sLCwsLCwsLCwsLywsLCwsLCwsLCwsLCwsLCwsLCwsLCwsLDQsLCwsLP/AABEIAOEA4QMBIgACEQEDEQH/xAAcAAABBQEBAQAAAAAAAAAAAAAFAAECBAYDBwj/xABHEAABAwEEBggCCAMGBQUAAAABAgMRAAQSITEFBkFRYXETIjKBkaGx8MHRBxQjQlJicuGSotIVM4KywvEWJENTYxc0dJOz/8QAGgEAAwEBAQEAAAAAAAAAAAAAAAECAwQFBv/EAC4RAAICAQMCBAYBBQEAAAAAAAABAhEDBBIhMUEFE1FxIjJhgZGhIxRCUrHBFf/aAAwDAQACEQMRAD8AHTQ14faK4pHkaJBwUOtR+1TxSoVqa7jK2sQ6rnURRPSNjBUVbaHKaIrlnB2ehi1kIxSdl6x6XU20tkk9GshUDYoZGDhVt7Qz99L6QgYghs9YRGapwNAVIJp7yxktY5KPzq4yklTMM7xTlui6Zv8AV6zqSlV8zgQPWsNpLB1fOuabW6MnnB/iPzrhzM8TRlk5KqHpZQxztyHp6jeG+lfrm2s9JanE/wC5Eq1OoOnfqrzgKbyHkdGsRORkH18ayqTNE9C2gtuIcRBKDIBy5GqhcZJ0LLLHkg47l+TTWtxFnautFKx0uCfvKlIAORwiRXawWstOSFB5SyhTi7uawCbkn7qThxidsDg9rAVWhp0sI+wQohtOAK3MAtWGYBSRxRVd3WxIM/VoPBX7V2rLFM8TyZsPOBvoF2ZxKUrWb6HYEns3kTzTPfWSt1suJQ0MAQReJmbysSNxwjlVp7XBpYhbCiN0g+HGtg19H7rjaVfVm0X0g3VrAWmdisMDwmluUugnCUephrLpBTDTk9aAsIxJTMFKScYOKppaA1DtdpYDwuobIlAXIKx+KAMAd5zzr0vVv6PIVFpbHRJybKkrCzMwYJhOGM55b63FqwzEDyHhlVpXwQ+p8xWzRrtndLbibjmYE9VfI5d/jXB+1AKCm5Ei6vZn6EHbXoX0xlopQUxeCxdO/wDFHCPSvNUYpu71A8sAT50pRp0I9Fe0gXUMPHtLSL/FQF1R7yknvolYLYZInOD5R/prP6OebU2hPXASIEx3nxJrpbbc20UypV6JAgwoEwRIGBw9N9dqnFRuTHGLk6SNmi3kXTOSknxMfGrVqtEgiccPnWdes6kYLStJImJScOYJFd7C4om6BjvyHPCqpdRMNochE8B51Vq5Z2YTBzIx2+FUyKzZIxqJpzUSaBCmmqM0qQGXUqqVrBJBBgifOi40A9HbQe4/Gq72gH+fIiuVpmtgB5Cj97yqm4wd5o4/oZ4Zoc9fShz9iUM0qHMGoaAHlkbz41zLaasLbG6uLyYMYVm3RrjxSn8pyITUcN3lTmd9dtGtpU8hK5uk44x50k7dGj004q2V54Ur3Ct4nU+zLGBcHJdcXfo7aPZecHMA1exmNIxIc4ir2jXEjMij5+jNf3H0/wCJJ+Bq3ZPoztUghTShnmR6ik4S9AqPqAlWtI6Q71wOSRI/z0LtFvSTtovonV+0WtlbjDd9KV3VYgEEttqGBO41rPo6+jNa3frNuRdbbVLbKo+1UMby4/6YOz7x4DE2tsPhonqbq+iyNDSNsTjnZmDmTscUN+1I2DrZxHZH0m2q8QQzn+E/1V6hbrGy9HSttuRMX0hUTnEjDKhdo1MsCsTZWwfy3k/5SK6IpRVGT5BeqOt1ptjhT0TYbTi44LwicgJJlR3bseZTS2kL8oScBgYOMxvGWBrmpDdnbDFnRcRJmDMTiSoqMnKNpy2VUIraEe4mzyL6QrOr66ekJKAEFtIwAQcxzvBQngN1X06GYUElCQEqR1Y3xIKtpO8ndUfpZtqOlaQgjpUpN+MYCoKQrcczG5XKaWpWkekQtlR6yOsnkT8Ff5qzi15jiy9vw2X7LZiAMMsPCo6VsJcDcDrJWnwJF74HuokowTxx78iPfGo2NJUqdmytJxTVMUZOMrRqdOqSpKSCCQSMDOB3+Aobo5wJcTxw8aZIwqqRB4irj0oRr4qhbEwo8cauWZ0KQFcJNDX3JJNDJIE1zUqmUquSnhv8MaQjpNPXHphuPhSoGExTioJOFTFYFD0iJzpUqAKekbA2ptcoTN1UGBMwa8ik7a9pWJBHA14w8IUobiR51zajqj0tC/hkvYganYDDzf6q5mns5+0R+oVjHqdOX5GemWWOrgMjsoq00nlyJFBbGrsd/pRlk12o8pl+zs44KV4z60bUC3Z3VlWAbXsG1JAxHOhVjzFdtfdIfVtFuLCAorW23BMReJM4DHLLjTk6TJjt3Ld0MT9D2ilWnpip1bdnbLbjqEKKekN1V1Ju7OridwjbI1utGuLklLUNoGAwEkDLPAch415PqlrY/YEvIbDakvXL4WknsTEEKEdo1ttVLMnSyHitXROIUAEIxvJKZvY4jGR3UY0lz3Icm0kdNA602lVpbQlZcvKAKCAZE9YzEiBJnZFejaRtl0QntHyrI6qaBRY3nSVXlwlAKhF0HrGI3wnwosqSSSSZPhyrZRt8k2QE7c9vPbWe111iTY2JBBeXg2niM1KH4R5yBy0DzoTxMEgb4/3HjXkWsGrNvfeW8tCVFRwCVSEjYlM7PUknbRlk0uBwSb5MbanlLUpayVKUSpSjmScya7aItxZeQ4MgesN6TgoeHnFW7Tq3akZsOdwmhztkcT2kLHNJFcPKdnRwz1NbYWM8FQoEeccwR4mrLTqUYXT3V51orWJ5tKUyFJRgkKAwEREjHbWs0Bpr6xeBSEqTBgHMHCRO4+orsWSM+O5g1RoBbEHeO6uDhxwqMUprWKoQW0S4pSLg3/CuSm1HMnuwolq+0A2d94g8MsPSq2kkrS4QkJAOIJknHPDDbO2hksqCyjnzpLCU5kDnTFontKUeA6o8sfOklpIyAHvfQIb6wjf5H5U1dKVIYIGn1IwcSsRtuyD3irlm1haVkpPKYPgYrUL0ClYlCwocQFA/4hQi3apz2mkK4pj4wa5N0l1RdIZu3JO2u6HwciDWetGq4QeqXWjzIHgcKrq0daU9l1KxuWkHzFNZEG1mtCq8f0oiHnBuWv1NbIaQtLfaZJ4tr/0qrGaWS4p5ag251lEiUnbyrLNUkqOzSZFBtPuVpqCVQpJ/MPWrbGhrQvJtQ4qwogzqe8YKloTtjE1ilydGTNGqNTYlAhOO3YeBohaHFITKVHPIwaDsaPcRsSrkYNWi7hCg4PP511xaPObDejtLLBEhJ8RVr6Srb0uiF9WCl1g5zmqPjQSxFJODg5EUe09ohy1aOeabLd77NYkwDcWFEZZkTHHdVy6EK26R4tZ2rxI4KPOATHlXoP0NtPI0kEpktrZK3bqZSBC+ivqI6vWmMRM7a89s1oukKicDGYzBG7ZM17N9D9lcRftChKXW2UpS2CYSi+QVk/ePSZDKKiKtCL+tz3QPlWSVRjmARlNTslvStu+IOfVSROGwzEGu2tt5d660onMXoSMN8mhjZJAJACoxjGN4nbXVdIktPO3jwqANQBp5qCic0ykA5gHmJqM1IGgCo/olhfaabP8AhHwqmnVyzoVfbbCFwRKTnOwjwovNWdHs31jhj8vOigM0ECmLIrvb4DiynEFRMTlviqv1kbQod3yq7AMaBVCiPxT/ABJE+Yn+GrWlGQSBIBJABx27IAJPcNtBrFaxOB62CkjeU7Md4kd9GtFtl1xTmxJKUc/vK87v8VFktHA6AtET0c8lJPoqqFqsy2zC0lJ4it5Y0mQDO3YYwjM7M6C6yKS8SEjFAPW3kbB6TUqTbCjLUqjfpqoRgrPa3WjKCpJ3tqKT5Gjlh18tTeBcCxudSD/MIV510segGEEmFqBySpxV1PERie80Kc0HaL90BpaCcFFV0pH5xd9Kqekyx7fjko2Nk+kdJEOsd7Sgf5Vx611a09Y3D2wg7lgo8+z5155payps6glwgTktMlB3gFSRiOIqukz2VhXf8q52qdNDTo9ZTY0rEoVI3ghQ8RXB3RqtkHyrzBp1aDIvJO9Bg+IxovY9bbSj/qXhucAV59rzqXCLKUjXOWdQzSR3SPEVxmqdj17/AO4yDxbV/pV86PWbWWxOgBagk/8AkRH8wkDxqfKQ95RpGtC1oth0S0oEb21hQ+NcndXVfdWk8FCPMTS8sW9AVptJOKQa0LdlSLLaCiUqDLpTB2hCiJGWYoedEOpzQTxSQryGNUtZdIrZs3VUpBKghUZlKkqSoEHga5dRKcNqj3Zrjp2/Q81VpcFEFiz3vx3OtvrV6m6yLZKXHCro1pcHRt3glJvmLrd4DZGO+sidFPAYBBEZh1Akd5kd4rXNavqaYZEXuoFEpM4rlZAmJAvR3V0SnNK4mMUn1FpHWgdK4tXSKBUIQs9UJG7rLIJ4RWhsOnLO7AQ82VEdi8Ar+EwfKs+x0QwWI4LBjxyq26ghlQsxSkGTDd0X94Ch865Vr8ilWRfo3eFNfCaW9TzWN1Tt7yR0a23CgDqrjBP5b2XdNaQW5O2R+oEeeVehiyeZGzCUaZemnmq6HwciDyM1MLrUk7TVmxW3orxEZbeEmqQVVbSHZJnIHvwoYBpTLC8VtAmACpJUkmABsPCuK9D2dWSnUd4UPMTWcsulryQQQZAOBq4jSppUirL72ggkKUm0AAAk3kkGAJMQc4rQ6CsAbZbTIKroKsc1K6yv5iax2kNKAsuje2seKTRIaTG+k033A0L9tKb4TxSOeU1SDYSnummQ4CBFStw+zX+hXoatKiGec/XUfiX77qVEfqw4UqNz9Ao5xT016mKq98odaQRBAI3HHyqLlh6VroQk9H+FAuhMY3sBCSM52VBbwFWRb7QysNSlGF4BYTIChPVOYJOMTOO6axzbap1f1ADWPUdy9PTqLYkkENqVhiYUVpAHH1oLpqwLZcUA0txuSAoC8pMZhaU7RvGHKtRpTTryYlaCTO0qKe5Rgc4rlZn3HGnrS65IC0YrkFV4JADeEZjIVwLTQfzUr6VbAyLVkUpsuBt4IGbhbWEJ5rIujxqNxWwg1sg/eG2Ds58KCO6tNTLanG+CFSO4KBiifh2RfK7/AEFAlu0LQZAKSPvJJBHeKOaP10tTcQ8pQ3OgL8z1vOlpXRiQ2PqwWVpzDq0npORSlISfL1oCCoqCF2d0LJgAIKrx/LdGPdXJkw5MfzIQQtuttqdJDjqlC8SAkluMcIuEZcZotp+1lejm1KJJV0ZJUSSeZOJrO27RJbUEuJW0si8EuApJG8AwaMaYTGjUDcEj+c15mrT+F/U2xd/Yr2WwFSGlleC0BUAYjZEnlXsDugQEJS24qEpCQFgKwSIEkRu3V4wLa2mz2eVpkNwRMkEKOECr+jtcrSiLr6yNznXB/jBI8RWmlnKTluFkSVUarXTQy0WR5RCCABik71JGR50F1OR/ySP1O/8A6Kq8zrwp9PQPstOJchBIJGZwJSbwMGDsypaHaShhSUiEpdtAA3AOrrDxGXCX1L06dtmeat1otdpU048u7dN1IN1KYgiEpgThnnV/+yrW32HlEblCap6mNhWkCCJFxeHcK9GVo8bCRXZpZNwtkZI88GBNstSO2yhfFOBro3rKlOC0PN/zD+YGtm5YFflPMRVV/RwPaR4Y11GVAey6wtq7LzZ4KBSfEE+lXF2y8CMMs0qChu4HyqvatXGF5hPeIqtZdXQwoqQTBF2JkZg4eFNrgRlVuFs9UkDds86v2XSSj94d+HpRxjVZtaQVmV7YVlwioPamx2VnkRPmKx5KOALq0GEBYIIN1QJxEZHGjxSLgkYwJ2YxjQG06AUnECDvSaNBeEcKtAH2nyFAHHhv5UWeH2av0q9DSaTlMTGcelPaVgIVP4T6VZBj7tKulymrTaOwNfpr1c5pTXv0WM62FCCJHHGo2kuLACnXFAYALhyO9wE+dSmmmk4KXVAVXLLMYgR+FKU+Jj0ipJsyQbxkq/EolR7icq7k1qNA22zNtgJXDih9qpzqFEEdVpQCo247ZxukCMcko4Y3GP4DoZpTZGYI5gio3q1CtamE4IBKdpWtx0KnehUJUNsE1ndM6WYWsJZbCUomXCkIK5ugXkpJSIgmREleQ2zi1MpOpRr6gmcSqlerlepTXWMhpGzJfTdclQmQZMg7wdlUNKoCbKmzIKlHCAesYCicYHGiV6oExPua8/W+HQ1Kj2ad3XvwVF7bMK7YXZu9GslIjBJ2VZYtTUBK5SoAA3gRkK9fsmibGUgh3pCYxKgqMpUWUFKgO0IKiQRiDVpzR9lIN9lL4Te7Vk6JIMdX7RJwAJ2Anga8qeHHDiLf3RmzyKyrQhSHAq8EqSqAQZhQmK2eibUF2VTgkBS7QQDni65n40+vhv8ASWdtxlxCbpaCMmpg3QYwUBIwmRumAO0WSzYkNrgHr7d7ilehrzvFNNKMITrrX/eDfA2mzM9JDjp4D/Miidj1ltDfYeXG5RvjwVMU+iNXXXL5T0IwxLjoBVkeqmCo5ZwBxoXaG0pWW1i4sZpOB5g5EcRW2HHLHGpGU5WzYWTXx0f3jaFjeklB78x5CjNl13syu30jZ/Mm8PFEnyrzT6v+E1EhQ2T51rbFZ7LZrew92HG18AQT4ZimtljSUnYRjXjPSDaKv2fTdoQIQ85H4Sbw/hVIHdT3BZr16SuquqQ4BleiUnvBog1bYEhRA8BWGa1ieB2ek8xkfCiVn1qB7baeYEHxT8qdok1310nODzHyqsGccDQBWkG19hS0H8q/gRVywNvE4PmPzNpJpgb61W9LaSpRgAThiTwA2mq9g0kHm1KKFJiRdVEkRIJj0oZYLCnNaluHes0RW8mShIGXZGwHfHfWyIB9ynq50Y3Uqu0BjJpqyx0sthakPELukiU4KwMYjI+VG9H6VZdwQsE/hOCvA591eth1OPL0fPobF6aiaelXQB10XaWEPIVab3RCSUpSpRVhgOoMpgmYkTyMdI9EXnCy8ypClKKUg3CkEkxdViInIxXMiuamQcxWM8G6W5Saf6FRXXaUpgAMpyxW4lX+1EtXtNJsrrruFocWlSbjZSGgSUkX1Y4SNmOGW2qYYG4VMIrL+kT+aTYUcGknMxJkmMBJMmO+usVOKY12DIGiGrDVnctARalhtEG7KriXFbE3/uHht2HZVIiua2wRjUZIb4uN17AWfqYaUpLqHiQT1kAKBAJgyJih1tWL0IDkYSCk4GY3cBsFTaaKCOjUpEfhOGP5DKT3iuamFHErWY2zd8bkeJrl8jMn8y+4qYY0Kwwlq1rtZCDdR0QvddS7quqlsTenCd0bM6EtY4kGcutmOQkwKZuzJBkDE5qOJPM5mu4Fa48G13J2/wDXsNcCqtbdHNu/3iAo7DiCORGNWqVbShGSqSsAEvVsAy26tPAwod27zotbNEshpPQuPKdA6xeCEoPABElPMk12mmK65J6DDLoq9goyK7ekG64lSFblCpShWKSO6vYtH6FszVnCn/q75cBUCR0qGxIA6sSodokx1TGyTVDS2rdmObdnVejrobuKiIEKznKvFyY0pNRd/Yk8summk7q2Fu1YbhcKU3d+8EgxMRKRAIkgbOGysa8l5vttEgfeR1gePAc6jy5VdOgJhyrdl0g432FqHAGR4HChzdtbVtjnXcNg5HwqU/QRp7Brg8jtBCxx6p8Rh5UVsOslnU/0zodQq6kYQtPVM7CD5VhOjVT3iMxVqbQUeqf8XWLev+E/KlXlfTU9PzBUUHtHLQq8Uh1MyR1uttIUEkKx4GvRNDW1i1WdaWWWGWx1XG0oSFAxgVLPWPBRM4bxWYCqg4yDOYkQSMJ3Tv76Ubi7QytaNLKYcUgOdKlKiBJk4H8X+9F9HaxMOQCq4rcvAdysqytr0QsYp643DA+G2t5qTp1go6BphmzvBHXVclTkdohbhUrmknbhhXTh1uSEqb4+o7O0018Vm9YrWLO8egclJxKBikGTMD7o5UtHaztGA4Cg780/MV6ePXYpurr3KNJNKoNOpULySFDYQZB7+FSKq7QFTGlPyqJPpQAiaYHKualelJjSKmVX0xIBTChIIUIIPcaUnS4Ga21aHs1gsyLRpC+pThhFmQbuMXoWRjIGcEATGNAW9enFKCbLY7O2EkLSLiVqBGAWSoEhUYTOG+iSdabHbbOmyW9q6lBltxrq9GRgCiAbpgxBEHadlCn9QLM5CrNpFuBODiLx71MqInuFfPaiWfc/Mv8A4Q7LNo1stCQVv2KyuJGJlDafO4T4UU1c+o6UKm20myWkAqCQSpCwImEE5CRkQaDf+mhKkIdt7QSQVyhhxQARibyiQE8JONEdEaS0Zoq85Zyu02kpKOlVEAYSEXeqlJgYyVc6nHLNf8dgrB2mNFrsy7jhTexwBBIAiCQCbszIx37qoTVa0aTU84t1ZlS1FSjxPyGHKppXX0OPdtW7qWdFGtFqfoRL7docWFHo0dRIwvKIXjPC6MBvx2TnYqCEKQoLbWtCxMKQoiJwOGWO0RU58cpw2xdCatCsVteZcFxa2zJkAxPdkedEXFWlRKipUnGY344FIocp9wql1KHufUO7EgEeAFRCkTP1c8ukKhu+9FcjhmT5ivfgmmWrQ+s9RTkjqkgHAZRejbOGONcFSlRSYwAMg7wD8fKrKtJJ6IttWctqKgb6ykiMZwSZmYwnfyNRtsySTJOZ9MuXvEVpp45d1y4XoNX3Iu2NtZlSEkjaUifGiFlW2ElDjDbiTh1pBH6TsPEY8arin9+/fjs3ngxz+aKGAdK6NcQsmzyto4hKyL6fyzMKG45+FDVaQKMHW1IPEEeE51sffv386SkyIIBG4+/fnXFk8Ng/kbX7FRkf7Ub3+VNWn/s9r/tN/wD1p/pp6w/8zJ/kvwLaCFI7ve2o3iM/EfKpIVNSrzxEQqouMpUQSBIyO0ftwp1I7ve2o3iM/Ee8KABmlbA4tRWFXydhgEAZAbI8KnqsbGh4/Xm3FJAwF4pSD+dKU3iORHfRIKqD7CViFAH4cjsqXHmwNTrGiz9GFMhphUSjoAAFDMXowWCNqqyNm1mgw6J2XkepHyqK7LdZUhAKlT1SpXYTtSkZEk7TvNZ15tQMKBSePvGto6rLj7/bsVZ6JY7a24JQoKyw2iN4zFdz8T5/Og2pGqTFoSXnbVdCDi00D0vepQhI4i9VjSluDKz0V5bQj+8UCvcTfSIPmeNeph8RhJfycMaZbc+FUbUj1qVi0q07gFAGOyrA57tvdVxxv4++dd8ZRmri7GZm0IUMQcatM6QRdheB5H4URdsoPvd8Krq0eD731m8Tu0wK39ppCSlK1XTiUC8Ek8RlVFKlrOPcN1FRo8bvewV1bsgHvzqfJk3bYUcbI2RRJpNM2zFWEp9+/fMVulQCSKnFID36d597qce/fp8MqoBrvv36fCmj37986kffv33VGffv3ypgKKUe/fvnnT+/fv50gffP37zoAUe/fv1p49+/fPOnHv377zS9+/ficKQhgPfv360vfv3y30/v55+9+6l79++cCgBsOHl/VSp7/H+b9qVIDHWW1pX2TjuOdXUO76z9o0cU9ZEkcMxUrLpQjBeI3jPv318kpV1INEFU8VSYfBEpMirCXK0sBy3uw97RTXiM/H3lXQGlFAhgai62FCFAEbjTFG7D08Ka/Gfjs/agZQc0YUm8yspO4n4/OaKaZt7YsaAEhLzhhY/DcMkzuVhA3E7qiDTLSCIIBG40lFJ3QWZJR3Ub1ftVrWsNMhTxOTcXsNsHMDyprVodJxQbp3HEfMV20dpl6yoW0tJUy5F5E3QuMpUnEp/IcDupQyZMcri69hpmiNoKQS6m5CigqBC0XtqekQSkkbpwNdSRmDviOcZ/GrtldbtVmK5vJCCCmAkNQMUhAwTHpFebWa3uNmUKgZwcR4V68PEmkt66+g9xvQmffd4etTDfvyHfw9azuj9aE5OJKfzJxGW0Zj3lR9i0oWJQoKHA+u7accfWvQxZ8eVfA7KOoHv3x2/7U8e/eyfYpT798NnrlSPv3vA2bJ2VsAp98/ifTfUSqmWffrHpOWedc7KkqdQkHMniIAJOG3AHyyqZy2RcvQA/qzY0OX1KKSpJTdQcjgcSNoEACjTlmSU9ZKCoApJuxBBwuj8JGOZ3csq/orGW1YpggKPWxJgggCMsJ3cpK6I02oFSbQbqkDBZSSTvCwAZ5xXj5pPJ/In9vQzfJeaZSPuJneMK7HQKHipMpbUEJcBCYi9eH2mN0iUKxjxjGqdKNKN4PIg/hISOcZz4Vz07pVLrXQWdfWWftCQeskCe3tGAnPAbpnOHmJ7la+ouTOLkEg5gkYGecEZ89vAUwV79PfhGdPabA40E30mCkKB2EGMQfDAxG2uaVe+fvma9zHOM42nZouSfv37wqQHvzy8/M1Ee+733c6mB8P2EfDbmaoYukG/+c/Kmqcnj/GmlQBkG1dx3VwtNiSvgd4+O+vRdP6oJXKmoQrOPuq/pPLCsRa7MtpRQ4kgjf6jeOIr5H3MzOuMLaMjDiMjz+Rq5ZdKA4L6p37P2oicRvFDrVowHFGB3bO7dU010GE0Od9dUrrNNvLaMbPwnL3xFFLJb0rwyVuPwO2qU7EFAaUVwS5XVKquwGKN2Hp4VG/GeHHZ+1daY0AQmmUNnlTKb3YenhUCqM8OOzxpAO1eQ26hpVxLoCVgYgwZw3bRhsJrP2yyrTmMN4xH7d9aKaek1aoDL2Zm8QLyUztUYA4k1vbLq1ZrOkS8p59YBT9XV9mgHapcHpT+VOGGJFZ60aNQrEdU7xl3io2K32mykFJKkA9nNJG0RmnmKmFwdr8jNBpG0OWa6XE3m1E4jtJ4KjA4boNdbBpFt3sKBO7I8o5nLhtpa2aSadsLS0KBLq5Cdqbk37w2QSBxmvP1Kg4GDvFeqvEJ46vlfsakekue/e3lxxNcmnS2tLgExmnaQcDB3jCNmBG2sdYNYnUYK66dys/H4ZVorDppp2BN1R2K+B2/vXdi1mDOtt9ezK6mvKekAdZVHVACthEqJSoHDaQQcN8RVHSgdKQpSI+7KZIVIzx2bMz8KG/apgIXASSpKSJAJMnIiRM4HDOrbOmrQkGUtLB3Xmj4pMEZZisHo8kHcOSNj7Ay9GEHwo1oBhwKvpAyPaGWIIMZbJxwwxmqZ0qrM2fHgsfFE1Za0+8BDbLaeK1FfgBdA55c6pw1E1taBqTNXrQjo9HIS5i51EggTjHWicxAOdYhr385+NdH7daXCsuOpIcAvC7hAwBCSYRhhIAJnDOklMe8f9/SunS4ZYotMcY0iQ+Wzww37k7NtSHz/AHx9VfCmHv48hvOZypfsfkY2DcO/dXQUS8P4DSpXD+FfvvpUUB6FFD9J6IbeTdWkEbN44g7KICpV8mZnlmnNVXGSVNytHmP1DbzHlQEKr25bQNZXWDVJDsqRCF8B1VfqAy5jzqaroB5y8yFCFCfeyhNr0YRinEeY+daC3WFxlV1xJG7jxSdorgDNKlIAJZtIqRgrrDzHfRez2lKxKT3bRzFcrTYkr4HePjvoS/ZVtmcRuUPnspcxGaNLldAaBWXSuxz+IfEfKirbgIkGRvFWpJiLFRIqIVUppgcy3uw9KjfjPD08a7UxFAEQaeagW92HDZ+1NfjPD08aAOb9iSrgd4+I20ItWjFpx7Q3j4ij01IGk42Bl2kCcTFenavaH0cmzpUn/nH14EXVpQydxSbpJ4qw25Z5G0WJC8xj+IYH96pCzvMm80tXNBKVeAzqY3AZuNK6IU02VsGCkSWu0ggZgTiDmZETjgMqBWLWNCsFgoO/MTvnfnnRzVPWhDrLybQQHWmlrxw6UARgPxSQCNsyNsecPedelHWzgk4u19Qi2eiNqChIII3g4e/MxXQI9+k/LPOvNrJbXGzLain0PMZGtFo/WnIOp/xJ+W8899duHxTFPiXD/X5Ks1MevfP9Xp3Uh7jzichvJxOFV7HbEOCUKCuAOXCMwN5w241Yn3lMbcMkjhxxwr0E01aGL/f9zuG7ae+n8d/ETt/Ud+ymB+c/HnuA+FKfe6d35j3kYbqYD9D+QeKqVN0X/jH83zpUAeguGAYzgxQmxaZKVBD4CSeysdhXyPA0Yis7pJ9AgLT1FEJO0JwzUScMQcdlfLQjuTMmzSpNORWXstpWx2Zca3ZqQPyn7wrQ2O2IdSFIII951Di11GmVNKaMQ4khSQobj6jdWB01qqtuVNSpO77w/qFeo1Vfs9S1YHi16M6civQ9O6utuyR1V/iG39Q2886wukNGuMKhQw2HYeRpcrqAGtWjAcU4Hds7t1DkKW0rCQdo38xtrQBU1B5oKEKE/DlScU+UMq2TSaVYK6p8j37KIA0EtWjiMU4jzHzrlZratvDMbj8N1JSa6gaIGnmqVmtiV5GDuOf71ZC99aJiOtMRSSqaegDkW4y8Nn7Ur+/D08a60xFADA04Nc7kZeGz9qQXvw97DQAz1mSvtDHft8aF2vRSs0m8N2R+RowDT0NJgZW4QYIg7jV7RmjVPLCEASd5A7yTkKMvMJWIUAfhyOyhdp0QRigz+VWfcay2U76js3Oh9RUSLy1YAFS0kp/h3zsnPPKJWm7I5ZgVpJeaGcwFjcVbFgVldDa1Wiyjo80Z9GucP0nZ6V6Rqrb2re0uMCEkONnNIIOPFOePpXoabVOPCdCbaMpY9LNudlYncrA8VKG3lzwq95R5A7TxPdtwxrze0jrEjYTBHwq/ozTTyCBN5IxhWMHeDnXXj8UjdZF90XZuOj/8a/4h/TSrPf8AEX5P5v2p66/6/T/5f7C0ez0B1i7Dn+GnpV4UO5BW0V/dN8k/Cm1b/v3/ANR9TSpVpl7Eo1YpLpUq5ygfattZnWb+5X3etNSpMDAntCpKpUqmIyCc6DaQ7audKlSn0ArNdpP6hWlVSpUsYDNZ1YFPSrVCGpGlSpgNUH+yeVKlSYDN5DkK6UqVCAekaVKmAN032Bzoz9Ff/u3f/iWn/KKVKs/70HYyC8hUrPlSpVM+ownSpUqY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4" descr="data:image/jpeg;base64,/9j/4AAQSkZJRgABAQAAAQABAAD/2wCEAAkGBxQTEhQUExQUFhUXFxUVGBQVGBwXGxUcFxcXGBcYFRcYHCggGB0lHBQXITEhJSksLi4uFx8zODMsNygtLisBCgoKDg0OGxAQGywmHyQsLC8sLCwsLC0sLCwsLCwsLCwsLywsLCwsLCwsLCwsLCwsLCwsLCwsLCwsLDQsLCwsLP/AABEIAOEA4QMBIgACEQEDEQH/xAAcAAABBQEBAQAAAAAAAAAAAAAFAAECBAYDBwj/xABHEAABAwEEBggCCAMGBQUAAAABAgMRAAQSITEFBkFRYXETIjKBkaGx8MHRBxQjQlJicuGSotIVM4KywvEWJENTYxc0dJOz/8QAGgEAAwEBAQEAAAAAAAAAAAAAAAECAwQFBv/EAC4RAAICAQMCBAYBBQEAAAAAAAABAhEDBBIhMUEFE1FxIjJhgZGhIxRCUrHBFf/aAAwDAQACEQMRAD8AHTQ14faK4pHkaJBwUOtR+1TxSoVqa7jK2sQ6rnURRPSNjBUVbaHKaIrlnB2ehi1kIxSdl6x6XU20tkk9GshUDYoZGDhVt7Qz99L6QgYghs9YRGapwNAVIJp7yxktY5KPzq4yklTMM7xTlui6Zv8AV6zqSlV8zgQPWsNpLB1fOuabW6MnnB/iPzrhzM8TRlk5KqHpZQxztyHp6jeG+lfrm2s9JanE/wC5Eq1OoOnfqrzgKbyHkdGsRORkH18ayqTNE9C2gtuIcRBKDIBy5GqhcZJ0LLLHkg47l+TTWtxFnautFKx0uCfvKlIAORwiRXawWstOSFB5SyhTi7uawCbkn7qThxidsDg9rAVWhp0sI+wQohtOAK3MAtWGYBSRxRVd3WxIM/VoPBX7V2rLFM8TyZsPOBvoF2ZxKUrWb6HYEns3kTzTPfWSt1suJQ0MAQReJmbysSNxwjlVp7XBpYhbCiN0g+HGtg19H7rjaVfVm0X0g3VrAWmdisMDwmluUugnCUephrLpBTDTk9aAsIxJTMFKScYOKppaA1DtdpYDwuobIlAXIKx+KAMAd5zzr0vVv6PIVFpbHRJybKkrCzMwYJhOGM55b63FqwzEDyHhlVpXwQ+p8xWzRrtndLbibjmYE9VfI5d/jXB+1AKCm5Ei6vZn6EHbXoX0xlopQUxeCxdO/wDFHCPSvNUYpu71A8sAT50pRp0I9Fe0gXUMPHtLSL/FQF1R7yknvolYLYZInOD5R/prP6OebU2hPXASIEx3nxJrpbbc20UypV6JAgwoEwRIGBw9N9dqnFRuTHGLk6SNmi3kXTOSknxMfGrVqtEgiccPnWdes6kYLStJImJScOYJFd7C4om6BjvyHPCqpdRMNochE8B51Vq5Z2YTBzIx2+FUyKzZIxqJpzUSaBCmmqM0qQGXUqqVrBJBBgifOi40A9HbQe4/Gq72gH+fIiuVpmtgB5Cj97yqm4wd5o4/oZ4Zoc9fShz9iUM0qHMGoaAHlkbz41zLaasLbG6uLyYMYVm3RrjxSn8pyITUcN3lTmd9dtGtpU8hK5uk44x50k7dGj004q2V54Ur3Ct4nU+zLGBcHJdcXfo7aPZecHMA1exmNIxIc4ir2jXEjMij5+jNf3H0/wCJJ+Bq3ZPoztUghTShnmR6ik4S9AqPqAlWtI6Q71wOSRI/z0LtFvSTtovonV+0WtlbjDd9KV3VYgEEttqGBO41rPo6+jNa3frNuRdbbVLbKo+1UMby4/6YOz7x4DE2tsPhonqbq+iyNDSNsTjnZmDmTscUN+1I2DrZxHZH0m2q8QQzn+E/1V6hbrGy9HSttuRMX0hUTnEjDKhdo1MsCsTZWwfy3k/5SK6IpRVGT5BeqOt1ptjhT0TYbTi44LwicgJJlR3bseZTS2kL8oScBgYOMxvGWBrmpDdnbDFnRcRJmDMTiSoqMnKNpy2VUIraEe4mzyL6QrOr66ekJKAEFtIwAQcxzvBQngN1X06GYUElCQEqR1Y3xIKtpO8ndUfpZtqOlaQgjpUpN+MYCoKQrcczG5XKaWpWkekQtlR6yOsnkT8Ff5qzi15jiy9vw2X7LZiAMMsPCo6VsJcDcDrJWnwJF74HuokowTxx78iPfGo2NJUqdmytJxTVMUZOMrRqdOqSpKSCCQSMDOB3+Aobo5wJcTxw8aZIwqqRB4irj0oRr4qhbEwo8cauWZ0KQFcJNDX3JJNDJIE1zUqmUquSnhv8MaQjpNPXHphuPhSoGExTioJOFTFYFD0iJzpUqAKekbA2ptcoTN1UGBMwa8ik7a9pWJBHA14w8IUobiR51zajqj0tC/hkvYganYDDzf6q5mns5+0R+oVjHqdOX5GemWWOrgMjsoq00nlyJFBbGrsd/pRlk12o8pl+zs44KV4z60bUC3Z3VlWAbXsG1JAxHOhVjzFdtfdIfVtFuLCAorW23BMReJM4DHLLjTk6TJjt3Ld0MT9D2ilWnpip1bdnbLbjqEKKekN1V1Ju7OridwjbI1utGuLklLUNoGAwEkDLPAch415PqlrY/YEvIbDakvXL4WknsTEEKEdo1ttVLMnSyHitXROIUAEIxvJKZvY4jGR3UY0lz3Icm0kdNA602lVpbQlZcvKAKCAZE9YzEiBJnZFejaRtl0QntHyrI6qaBRY3nSVXlwlAKhF0HrGI3wnwosqSSSSZPhyrZRt8k2QE7c9vPbWe111iTY2JBBeXg2niM1KH4R5yBy0DzoTxMEgb4/3HjXkWsGrNvfeW8tCVFRwCVSEjYlM7PUknbRlk0uBwSb5MbanlLUpayVKUSpSjmScya7aItxZeQ4MgesN6TgoeHnFW7Tq3akZsOdwmhztkcT2kLHNJFcPKdnRwz1NbYWM8FQoEeccwR4mrLTqUYXT3V51orWJ5tKUyFJRgkKAwEREjHbWs0Bpr6xeBSEqTBgHMHCRO4+orsWSM+O5g1RoBbEHeO6uDhxwqMUprWKoQW0S4pSLg3/CuSm1HMnuwolq+0A2d94g8MsPSq2kkrS4QkJAOIJknHPDDbO2hksqCyjnzpLCU5kDnTFontKUeA6o8sfOklpIyAHvfQIb6wjf5H5U1dKVIYIGn1IwcSsRtuyD3irlm1haVkpPKYPgYrUL0ClYlCwocQFA/4hQi3apz2mkK4pj4wa5N0l1RdIZu3JO2u6HwciDWetGq4QeqXWjzIHgcKrq0daU9l1KxuWkHzFNZEG1mtCq8f0oiHnBuWv1NbIaQtLfaZJ4tr/0qrGaWS4p5ag251lEiUnbyrLNUkqOzSZFBtPuVpqCVQpJ/MPWrbGhrQvJtQ4qwogzqe8YKloTtjE1ilydGTNGqNTYlAhOO3YeBohaHFITKVHPIwaDsaPcRsSrkYNWi7hCg4PP511xaPObDejtLLBEhJ8RVr6Srb0uiF9WCl1g5zmqPjQSxFJODg5EUe09ohy1aOeabLd77NYkwDcWFEZZkTHHdVy6EK26R4tZ2rxI4KPOATHlXoP0NtPI0kEpktrZK3bqZSBC+ivqI6vWmMRM7a89s1oukKicDGYzBG7ZM17N9D9lcRftChKXW2UpS2CYSi+QVk/ePSZDKKiKtCL+tz3QPlWSVRjmARlNTslvStu+IOfVSROGwzEGu2tt5d660onMXoSMN8mhjZJAJACoxjGN4nbXVdIktPO3jwqANQBp5qCic0ykA5gHmJqM1IGgCo/olhfaabP8AhHwqmnVyzoVfbbCFwRKTnOwjwovNWdHs31jhj8vOigM0ECmLIrvb4DiynEFRMTlviqv1kbQod3yq7AMaBVCiPxT/ABJE+Yn+GrWlGQSBIBJABx27IAJPcNtBrFaxOB62CkjeU7Md4kd9GtFtl1xTmxJKUc/vK87v8VFktHA6AtET0c8lJPoqqFqsy2zC0lJ4it5Y0mQDO3YYwjM7M6C6yKS8SEjFAPW3kbB6TUqTbCjLUqjfpqoRgrPa3WjKCpJ3tqKT5Gjlh18tTeBcCxudSD/MIV510segGEEmFqBySpxV1PERie80Kc0HaL90BpaCcFFV0pH5xd9Kqekyx7fjko2Nk+kdJEOsd7Sgf5Vx611a09Y3D2wg7lgo8+z5155payps6glwgTktMlB3gFSRiOIqukz2VhXf8q52qdNDTo9ZTY0rEoVI3ghQ8RXB3RqtkHyrzBp1aDIvJO9Bg+IxovY9bbSj/qXhucAV59rzqXCLKUjXOWdQzSR3SPEVxmqdj17/AO4yDxbV/pV86PWbWWxOgBagk/8AkRH8wkDxqfKQ95RpGtC1oth0S0oEb21hQ+NcndXVfdWk8FCPMTS8sW9AVptJOKQa0LdlSLLaCiUqDLpTB2hCiJGWYoedEOpzQTxSQryGNUtZdIrZs3VUpBKghUZlKkqSoEHga5dRKcNqj3Zrjp2/Q81VpcFEFiz3vx3OtvrV6m6yLZKXHCro1pcHRt3glJvmLrd4DZGO+sidFPAYBBEZh1Akd5kd4rXNavqaYZEXuoFEpM4rlZAmJAvR3V0SnNK4mMUn1FpHWgdK4tXSKBUIQs9UJG7rLIJ4RWhsOnLO7AQ82VEdi8Ar+EwfKs+x0QwWI4LBjxyq26ghlQsxSkGTDd0X94Ch865Vr8ilWRfo3eFNfCaW9TzWN1Tt7yR0a23CgDqrjBP5b2XdNaQW5O2R+oEeeVehiyeZGzCUaZemnmq6HwciDyM1MLrUk7TVmxW3orxEZbeEmqQVVbSHZJnIHvwoYBpTLC8VtAmACpJUkmABsPCuK9D2dWSnUd4UPMTWcsulryQQQZAOBq4jSppUirL72ggkKUm0AAAk3kkGAJMQc4rQ6CsAbZbTIKroKsc1K6yv5iax2kNKAsuje2seKTRIaTG+k033A0L9tKb4TxSOeU1SDYSnummQ4CBFStw+zX+hXoatKiGec/XUfiX77qVEfqw4UqNz9Ao5xT016mKq98odaQRBAI3HHyqLlh6VroQk9H+FAuhMY3sBCSM52VBbwFWRb7QysNSlGF4BYTIChPVOYJOMTOO6axzbap1f1ADWPUdy9PTqLYkkENqVhiYUVpAHH1oLpqwLZcUA0txuSAoC8pMZhaU7RvGHKtRpTTryYlaCTO0qKe5Rgc4rlZn3HGnrS65IC0YrkFV4JADeEZjIVwLTQfzUr6VbAyLVkUpsuBt4IGbhbWEJ5rIujxqNxWwg1sg/eG2Ds58KCO6tNTLanG+CFSO4KBiifh2RfK7/AEFAlu0LQZAKSPvJJBHeKOaP10tTcQ8pQ3OgL8z1vOlpXRiQ2PqwWVpzDq0npORSlISfL1oCCoqCF2d0LJgAIKrx/LdGPdXJkw5MfzIQQtuttqdJDjqlC8SAkluMcIuEZcZotp+1lejm1KJJV0ZJUSSeZOJrO27RJbUEuJW0si8EuApJG8AwaMaYTGjUDcEj+c15mrT+F/U2xd/Yr2WwFSGlleC0BUAYjZEnlXsDugQEJS24qEpCQFgKwSIEkRu3V4wLa2mz2eVpkNwRMkEKOECr+jtcrSiLr6yNznXB/jBI8RWmlnKTluFkSVUarXTQy0WR5RCCABik71JGR50F1OR/ySP1O/8A6Kq8zrwp9PQPstOJchBIJGZwJSbwMGDsypaHaShhSUiEpdtAA3AOrrDxGXCX1L06dtmeat1otdpU048u7dN1IN1KYgiEpgThnnV/+yrW32HlEblCap6mNhWkCCJFxeHcK9GVo8bCRXZpZNwtkZI88GBNstSO2yhfFOBro3rKlOC0PN/zD+YGtm5YFflPMRVV/RwPaR4Y11GVAey6wtq7LzZ4KBSfEE+lXF2y8CMMs0qChu4HyqvatXGF5hPeIqtZdXQwoqQTBF2JkZg4eFNrgRlVuFs9UkDds86v2XSSj94d+HpRxjVZtaQVmV7YVlwioPamx2VnkRPmKx5KOALq0GEBYIIN1QJxEZHGjxSLgkYwJ2YxjQG06AUnECDvSaNBeEcKtAH2nyFAHHhv5UWeH2av0q9DSaTlMTGcelPaVgIVP4T6VZBj7tKulymrTaOwNfpr1c5pTXv0WM62FCCJHHGo2kuLACnXFAYALhyO9wE+dSmmmk4KXVAVXLLMYgR+FKU+Jj0ipJsyQbxkq/EolR7icq7k1qNA22zNtgJXDih9qpzqFEEdVpQCo247ZxukCMcko4Y3GP4DoZpTZGYI5gio3q1CtamE4IBKdpWtx0KnehUJUNsE1ndM6WYWsJZbCUomXCkIK5ugXkpJSIgmREleQ2zi1MpOpRr6gmcSqlerlepTXWMhpGzJfTdclQmQZMg7wdlUNKoCbKmzIKlHCAesYCicYHGiV6oExPua8/W+HQ1Kj2ad3XvwVF7bMK7YXZu9GslIjBJ2VZYtTUBK5SoAA3gRkK9fsmibGUgh3pCYxKgqMpUWUFKgO0IKiQRiDVpzR9lIN9lL4Te7Vk6JIMdX7RJwAJ2Anga8qeHHDiLf3RmzyKyrQhSHAq8EqSqAQZhQmK2eibUF2VTgkBS7QQDni65n40+vhv8ASWdtxlxCbpaCMmpg3QYwUBIwmRumAO0WSzYkNrgHr7d7ilehrzvFNNKMITrrX/eDfA2mzM9JDjp4D/Miidj1ltDfYeXG5RvjwVMU+iNXXXL5T0IwxLjoBVkeqmCo5ZwBxoXaG0pWW1i4sZpOB5g5EcRW2HHLHGpGU5WzYWTXx0f3jaFjeklB78x5CjNl13syu30jZ/Mm8PFEnyrzT6v+E1EhQ2T51rbFZ7LZrew92HG18AQT4ZimtljSUnYRjXjPSDaKv2fTdoQIQ85H4Sbw/hVIHdT3BZr16SuquqQ4BleiUnvBog1bYEhRA8BWGa1ieB2ek8xkfCiVn1qB7baeYEHxT8qdok1310nODzHyqsGccDQBWkG19hS0H8q/gRVywNvE4PmPzNpJpgb61W9LaSpRgAThiTwA2mq9g0kHm1KKFJiRdVEkRIJj0oZYLCnNaluHes0RW8mShIGXZGwHfHfWyIB9ynq50Y3Uqu0BjJpqyx0sthakPELukiU4KwMYjI+VG9H6VZdwQsE/hOCvA591eth1OPL0fPobF6aiaelXQB10XaWEPIVab3RCSUpSpRVhgOoMpgmYkTyMdI9EXnCy8ypClKKUg3CkEkxdViInIxXMiuamQcxWM8G6W5Saf6FRXXaUpgAMpyxW4lX+1EtXtNJsrrruFocWlSbjZSGgSUkX1Y4SNmOGW2qYYG4VMIrL+kT+aTYUcGknMxJkmMBJMmO+usVOKY12DIGiGrDVnctARalhtEG7KriXFbE3/uHht2HZVIiua2wRjUZIb4uN17AWfqYaUpLqHiQT1kAKBAJgyJih1tWL0IDkYSCk4GY3cBsFTaaKCOjUpEfhOGP5DKT3iuamFHErWY2zd8bkeJrl8jMn8y+4qYY0Kwwlq1rtZCDdR0QvddS7quqlsTenCd0bM6EtY4kGcutmOQkwKZuzJBkDE5qOJPM5mu4Fa48G13J2/wDXsNcCqtbdHNu/3iAo7DiCORGNWqVbShGSqSsAEvVsAy26tPAwod27zotbNEshpPQuPKdA6xeCEoPABElPMk12mmK65J6DDLoq9goyK7ekG64lSFblCpShWKSO6vYtH6FszVnCn/q75cBUCR0qGxIA6sSodokx1TGyTVDS2rdmObdnVejrobuKiIEKznKvFyY0pNRd/Yk8summk7q2Fu1YbhcKU3d+8EgxMRKRAIkgbOGysa8l5vttEgfeR1gePAc6jy5VdOgJhyrdl0g432FqHAGR4HChzdtbVtjnXcNg5HwqU/QRp7Brg8jtBCxx6p8Rh5UVsOslnU/0zodQq6kYQtPVM7CD5VhOjVT3iMxVqbQUeqf8XWLev+E/KlXlfTU9PzBUUHtHLQq8Uh1MyR1uttIUEkKx4GvRNDW1i1WdaWWWGWx1XG0oSFAxgVLPWPBRM4bxWYCqg4yDOYkQSMJ3Tv76Ubi7QytaNLKYcUgOdKlKiBJk4H8X+9F9HaxMOQCq4rcvAdysqytr0QsYp643DA+G2t5qTp1go6BphmzvBHXVclTkdohbhUrmknbhhXTh1uSEqb4+o7O0018Vm9YrWLO8egclJxKBikGTMD7o5UtHaztGA4Cg780/MV6ePXYpurr3KNJNKoNOpULySFDYQZB7+FSKq7QFTGlPyqJPpQAiaYHKualelJjSKmVX0xIBTChIIUIIPcaUnS4Ga21aHs1gsyLRpC+pThhFmQbuMXoWRjIGcEATGNAW9enFKCbLY7O2EkLSLiVqBGAWSoEhUYTOG+iSdabHbbOmyW9q6lBltxrq9GRgCiAbpgxBEHadlCn9QLM5CrNpFuBODiLx71MqInuFfPaiWfc/Mv8A4Q7LNo1stCQVv2KyuJGJlDafO4T4UU1c+o6UKm20myWkAqCQSpCwImEE5CRkQaDf+mhKkIdt7QSQVyhhxQARibyiQE8JONEdEaS0Zoq85Zyu02kpKOlVEAYSEXeqlJgYyVc6nHLNf8dgrB2mNFrsy7jhTexwBBIAiCQCbszIx37qoTVa0aTU84t1ZlS1FSjxPyGHKppXX0OPdtW7qWdFGtFqfoRL7docWFHo0dRIwvKIXjPC6MBvx2TnYqCEKQoLbWtCxMKQoiJwOGWO0RU58cpw2xdCatCsVteZcFxa2zJkAxPdkedEXFWlRKipUnGY344FIocp9wql1KHufUO7EgEeAFRCkTP1c8ukKhu+9FcjhmT5ivfgmmWrQ+s9RTkjqkgHAZRejbOGONcFSlRSYwAMg7wD8fKrKtJJ6IttWctqKgb6ykiMZwSZmYwnfyNRtsySTJOZ9MuXvEVpp45d1y4XoNX3Iu2NtZlSEkjaUifGiFlW2ElDjDbiTh1pBH6TsPEY8arin9+/fjs3ngxz+aKGAdK6NcQsmzyto4hKyL6fyzMKG45+FDVaQKMHW1IPEEeE51sffv386SkyIIBG4+/fnXFk8Ng/kbX7FRkf7Ub3+VNWn/s9r/tN/wD1p/pp6w/8zJ/kvwLaCFI7ve2o3iM/EfKpIVNSrzxEQqouMpUQSBIyO0ftwp1I7ve2o3iM/Ee8KABmlbA4tRWFXydhgEAZAbI8KnqsbGh4/Xm3FJAwF4pSD+dKU3iORHfRIKqD7CViFAH4cjsqXHmwNTrGiz9GFMhphUSjoAAFDMXowWCNqqyNm1mgw6J2XkepHyqK7LdZUhAKlT1SpXYTtSkZEk7TvNZ15tQMKBSePvGto6rLj7/bsVZ6JY7a24JQoKyw2iN4zFdz8T5/Og2pGqTFoSXnbVdCDi00D0vepQhI4i9VjSluDKz0V5bQj+8UCvcTfSIPmeNeph8RhJfycMaZbc+FUbUj1qVi0q07gFAGOyrA57tvdVxxv4++dd8ZRmri7GZm0IUMQcatM6QRdheB5H4URdsoPvd8Krq0eD731m8Tu0wK39ppCSlK1XTiUC8Ek8RlVFKlrOPcN1FRo8bvewV1bsgHvzqfJk3bYUcbI2RRJpNM2zFWEp9+/fMVulQCSKnFID36d597qce/fp8MqoBrvv36fCmj37986kffv33VGffv3ypgKKUe/fvnnT+/fv50gffP37zoAUe/fv1p49+/fPOnHv377zS9+/ficKQhgPfv360vfv3y30/v55+9+6l79++cCgBsOHl/VSp7/H+b9qVIDHWW1pX2TjuOdXUO76z9o0cU9ZEkcMxUrLpQjBeI3jPv318kpV1INEFU8VSYfBEpMirCXK0sBy3uw97RTXiM/H3lXQGlFAhgai62FCFAEbjTFG7D08Ka/Gfjs/agZQc0YUm8yspO4n4/OaKaZt7YsaAEhLzhhY/DcMkzuVhA3E7qiDTLSCIIBG40lFJ3QWZJR3Ub1ftVrWsNMhTxOTcXsNsHMDyprVodJxQbp3HEfMV20dpl6yoW0tJUy5F5E3QuMpUnEp/IcDupQyZMcri69hpmiNoKQS6m5CigqBC0XtqekQSkkbpwNdSRmDviOcZ/GrtldbtVmK5vJCCCmAkNQMUhAwTHpFebWa3uNmUKgZwcR4V68PEmkt66+g9xvQmffd4etTDfvyHfw9azuj9aE5OJKfzJxGW0Zj3lR9i0oWJQoKHA+u7accfWvQxZ8eVfA7KOoHv3x2/7U8e/eyfYpT798NnrlSPv3vA2bJ2VsAp98/ifTfUSqmWffrHpOWedc7KkqdQkHMniIAJOG3AHyyqZy2RcvQA/qzY0OX1KKSpJTdQcjgcSNoEACjTlmSU9ZKCoApJuxBBwuj8JGOZ3csq/orGW1YpggKPWxJgggCMsJ3cpK6I02oFSbQbqkDBZSSTvCwAZ5xXj5pPJ/In9vQzfJeaZSPuJneMK7HQKHipMpbUEJcBCYi9eH2mN0iUKxjxjGqdKNKN4PIg/hISOcZz4Vz07pVLrXQWdfWWftCQeskCe3tGAnPAbpnOHmJ7la+ouTOLkEg5gkYGecEZ89vAUwV79PfhGdPabA40E30mCkKB2EGMQfDAxG2uaVe+fvma9zHOM42nZouSfv37wqQHvzy8/M1Ee+733c6mB8P2EfDbmaoYukG/+c/Kmqcnj/GmlQBkG1dx3VwtNiSvgd4+O+vRdP6oJXKmoQrOPuq/pPLCsRa7MtpRQ4kgjf6jeOIr5H3MzOuMLaMjDiMjz+Rq5ZdKA4L6p37P2oicRvFDrVowHFGB3bO7dU010GE0Od9dUrrNNvLaMbPwnL3xFFLJb0rwyVuPwO2qU7EFAaUVwS5XVKquwGKN2Hp4VG/GeHHZ+1daY0AQmmUNnlTKb3YenhUCqM8OOzxpAO1eQ26hpVxLoCVgYgwZw3bRhsJrP2yyrTmMN4xH7d9aKaek1aoDL2Zm8QLyUztUYA4k1vbLq1ZrOkS8p59YBT9XV9mgHapcHpT+VOGGJFZ60aNQrEdU7xl3io2K32mykFJKkA9nNJG0RmnmKmFwdr8jNBpG0OWa6XE3m1E4jtJ4KjA4boNdbBpFt3sKBO7I8o5nLhtpa2aSadsLS0KBLq5Cdqbk37w2QSBxmvP1Kg4GDvFeqvEJ46vlfsakekue/e3lxxNcmnS2tLgExmnaQcDB3jCNmBG2sdYNYnUYK66dys/H4ZVorDppp2BN1R2K+B2/vXdi1mDOtt9ezK6mvKekAdZVHVACthEqJSoHDaQQcN8RVHSgdKQpSI+7KZIVIzx2bMz8KG/apgIXASSpKSJAJMnIiRM4HDOrbOmrQkGUtLB3Xmj4pMEZZisHo8kHcOSNj7Ay9GEHwo1oBhwKvpAyPaGWIIMZbJxwwxmqZ0qrM2fHgsfFE1Za0+8BDbLaeK1FfgBdA55c6pw1E1taBqTNXrQjo9HIS5i51EggTjHWicxAOdYhr385+NdH7daXCsuOpIcAvC7hAwBCSYRhhIAJnDOklMe8f9/SunS4ZYotMcY0iQ+Wzww37k7NtSHz/AHx9VfCmHv48hvOZypfsfkY2DcO/dXQUS8P4DSpXD+FfvvpUUB6FFD9J6IbeTdWkEbN44g7KICpV8mZnlmnNVXGSVNytHmP1DbzHlQEKr25bQNZXWDVJDsqRCF8B1VfqAy5jzqaroB5y8yFCFCfeyhNr0YRinEeY+daC3WFxlV1xJG7jxSdorgDNKlIAJZtIqRgrrDzHfRez2lKxKT3bRzFcrTYkr4HePjvoS/ZVtmcRuUPnspcxGaNLldAaBWXSuxz+IfEfKirbgIkGRvFWpJiLFRIqIVUppgcy3uw9KjfjPD08a7UxFAEQaeagW92HDZ+1NfjPD08aAOb9iSrgd4+I20ItWjFpx7Q3j4ij01IGk42Bl2kCcTFenavaH0cmzpUn/nH14EXVpQydxSbpJ4qw25Z5G0WJC8xj+IYH96pCzvMm80tXNBKVeAzqY3AZuNK6IU02VsGCkSWu0ggZgTiDmZETjgMqBWLWNCsFgoO/MTvnfnnRzVPWhDrLybQQHWmlrxw6UARgPxSQCNsyNsecPedelHWzgk4u19Qi2eiNqChIII3g4e/MxXQI9+k/LPOvNrJbXGzLain0PMZGtFo/WnIOp/xJ+W8899duHxTFPiXD/X5Ks1MevfP9Xp3Uh7jzichvJxOFV7HbEOCUKCuAOXCMwN5w241Yn3lMbcMkjhxxwr0E01aGL/f9zuG7ae+n8d/ETt/Ud+ymB+c/HnuA+FKfe6d35j3kYbqYD9D+QeKqVN0X/jH83zpUAeguGAYzgxQmxaZKVBD4CSeysdhXyPA0Yis7pJ9AgLT1FEJO0JwzUScMQcdlfLQjuTMmzSpNORWXstpWx2Zca3ZqQPyn7wrQ2O2IdSFIII951Di11GmVNKaMQ4khSQobj6jdWB01qqtuVNSpO77w/qFeo1Vfs9S1YHi16M6civQ9O6utuyR1V/iG39Q2886wukNGuMKhQw2HYeRpcrqAGtWjAcU4Hds7t1DkKW0rCQdo38xtrQBU1B5oKEKE/DlScU+UMq2TSaVYK6p8j37KIA0EtWjiMU4jzHzrlZratvDMbj8N1JSa6gaIGnmqVmtiV5GDuOf71ZC99aJiOtMRSSqaegDkW4y8Nn7Ur+/D08a60xFADA04Nc7kZeGz9qQXvw97DQAz1mSvtDHft8aF2vRSs0m8N2R+RowDT0NJgZW4QYIg7jV7RmjVPLCEASd5A7yTkKMvMJWIUAfhyOyhdp0QRigz+VWfcay2U76js3Oh9RUSLy1YAFS0kp/h3zsnPPKJWm7I5ZgVpJeaGcwFjcVbFgVldDa1Wiyjo80Z9GucP0nZ6V6Rqrb2re0uMCEkONnNIIOPFOePpXoabVOPCdCbaMpY9LNudlYncrA8VKG3lzwq95R5A7TxPdtwxrze0jrEjYTBHwq/ozTTyCBN5IxhWMHeDnXXj8UjdZF90XZuOj/8a/4h/TSrPf8AEX5P5v2p66/6/T/5f7C0ez0B1i7Dn+GnpV4UO5BW0V/dN8k/Cm1b/v3/ANR9TSpVpl7Eo1YpLpUq5ygfattZnWb+5X3etNSpMDAntCpKpUqmIyCc6DaQ7audKlSn0ArNdpP6hWlVSpUsYDNZ1YFPSrVCGpGlSpgNUH+yeVKlSYDN5DkK6UqVCAekaVKmAN032Bzoz9Ff/u3f/iWn/KKVKs/70HYyC8hUrPlSpVM+ownSpUqY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62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60055"/>
            <a:ext cx="3590397" cy="215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0104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467"/>
            <a:ext cx="8458200" cy="762000"/>
          </a:xfrm>
        </p:spPr>
        <p:txBody>
          <a:bodyPr/>
          <a:lstStyle/>
          <a:p>
            <a:r>
              <a:rPr lang="nl-NL" dirty="0"/>
              <a:t>Environment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28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8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8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8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Known </a:t>
            </a:r>
            <a:r>
              <a:rPr lang="en-US" altLang="en-US" sz="2800" dirty="0"/>
              <a:t>(vs unknown) state of knowledge of the “law of physics” of the environment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Poker games are </a:t>
            </a:r>
            <a:r>
              <a:rPr lang="en-US" altLang="en-US" sz="2400" i="1" dirty="0"/>
              <a:t>partially</a:t>
            </a:r>
            <a:r>
              <a:rPr lang="en-US" altLang="en-US" sz="2400" dirty="0"/>
              <a:t> observable, but the environment is known (i.e., the rules)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A video game can be </a:t>
            </a:r>
            <a:r>
              <a:rPr lang="en-US" altLang="en-US" sz="2400" i="1" dirty="0"/>
              <a:t>fully </a:t>
            </a:r>
            <a:r>
              <a:rPr lang="en-US" altLang="en-US" sz="2400" dirty="0"/>
              <a:t>observable, but you may have no idea what the result of the action until you try</a:t>
            </a:r>
          </a:p>
          <a:p>
            <a:endParaRPr lang="en-GB" dirty="0"/>
          </a:p>
        </p:txBody>
      </p:sp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3539478" cy="222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51539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499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38400"/>
            <a:ext cx="8534400" cy="1362075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structure</a:t>
            </a:r>
            <a:r>
              <a:rPr lang="nl-NL" dirty="0"/>
              <a:t> of </a:t>
            </a:r>
            <a:r>
              <a:rPr lang="nl-NL" dirty="0" err="1"/>
              <a:t>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78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Agent functions and programs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 agent is completely specified by the </a:t>
            </a:r>
            <a:r>
              <a:rPr lang="en-US" altLang="en-US" u="sng" dirty="0"/>
              <a:t>agent function</a:t>
            </a:r>
            <a:r>
              <a:rPr lang="en-US" altLang="en-US" dirty="0"/>
              <a:t> mapping percept sequences to actions</a:t>
            </a:r>
          </a:p>
          <a:p>
            <a:r>
              <a:rPr lang="en-US" altLang="en-US" dirty="0"/>
              <a:t>One agent function (for a small equivalence class) is </a:t>
            </a:r>
            <a:r>
              <a:rPr lang="en-US" altLang="en-US" u="sng" dirty="0"/>
              <a:t>rational</a:t>
            </a:r>
            <a:endParaRPr lang="en-US" altLang="en-US" dirty="0"/>
          </a:p>
          <a:p>
            <a:r>
              <a:rPr lang="en-US" altLang="en-US" dirty="0"/>
              <a:t>Aim: find a way to implement the rational agent function concisely</a:t>
            </a:r>
          </a:p>
        </p:txBody>
      </p:sp>
    </p:spTree>
    <p:extLst>
      <p:ext uri="{BB962C8B-B14F-4D97-AF65-F5344CB8AC3E}">
        <p14:creationId xmlns:p14="http://schemas.microsoft.com/office/powerpoint/2010/main" val="3737194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8762" y="685800"/>
            <a:ext cx="8458200" cy="762000"/>
          </a:xfrm>
        </p:spPr>
        <p:txBody>
          <a:bodyPr/>
          <a:lstStyle/>
          <a:p>
            <a:r>
              <a:rPr lang="en-US" altLang="en-US" dirty="0"/>
              <a:t>Table-lookup agent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074" y="1828800"/>
            <a:ext cx="8458200" cy="4114800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800" dirty="0"/>
              <a:t>Drawbacks:</a:t>
            </a:r>
          </a:p>
          <a:p>
            <a:pPr lvl="1"/>
            <a:r>
              <a:rPr lang="en-US" altLang="en-US" sz="2400" dirty="0"/>
              <a:t>Huge table</a:t>
            </a:r>
          </a:p>
          <a:p>
            <a:pPr lvl="1"/>
            <a:r>
              <a:rPr lang="en-US" altLang="en-US" sz="2400" dirty="0"/>
              <a:t>Take a long time to build the table</a:t>
            </a:r>
          </a:p>
          <a:p>
            <a:pPr lvl="1"/>
            <a:r>
              <a:rPr lang="en-US" altLang="en-US" sz="2400" dirty="0"/>
              <a:t>No autonomy</a:t>
            </a:r>
          </a:p>
          <a:p>
            <a:pPr lvl="1"/>
            <a:r>
              <a:rPr lang="en-US" altLang="en-US" sz="2400" dirty="0"/>
              <a:t>Even with learning, need a long time to learn the table entries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21372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2"/>
          <p:cNvGraphicFramePr>
            <a:graphicFrameLocks noGrp="1"/>
          </p:cNvGraphicFramePr>
          <p:nvPr/>
        </p:nvGraphicFramePr>
        <p:xfrm>
          <a:off x="6553200" y="2819400"/>
          <a:ext cx="2743200" cy="2459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r>
                        <a:rPr lang="nl-NL" sz="1200" dirty="0" err="1"/>
                        <a:t>Percept</a:t>
                      </a:r>
                      <a:r>
                        <a:rPr lang="nl-NL" sz="1200" baseline="0" dirty="0"/>
                        <a:t> </a:t>
                      </a:r>
                      <a:r>
                        <a:rPr lang="nl-NL" sz="1200" baseline="0" dirty="0" err="1"/>
                        <a:t>Sequence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Action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09">
                <a:tc>
                  <a:txBody>
                    <a:bodyPr/>
                    <a:lstStyle/>
                    <a:p>
                      <a:r>
                        <a:rPr lang="nl-NL" sz="1200" dirty="0"/>
                        <a:t>[A, Clean]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[A, Dirty]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Suck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064">
                <a:tc>
                  <a:txBody>
                    <a:bodyPr/>
                    <a:lstStyle/>
                    <a:p>
                      <a:r>
                        <a:rPr lang="nl-NL" sz="1200" dirty="0"/>
                        <a:t>[B, Clean]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Left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09">
                <a:tc>
                  <a:txBody>
                    <a:bodyPr/>
                    <a:lstStyle/>
                    <a:p>
                      <a:r>
                        <a:rPr lang="nl-NL" sz="1200" dirty="0"/>
                        <a:t>[B, Dirty]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Suck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[A, Clean]</a:t>
                      </a:r>
                      <a:r>
                        <a:rPr lang="en-GB" sz="1200" dirty="0"/>
                        <a:t>,</a:t>
                      </a:r>
                      <a:r>
                        <a:rPr lang="nl-NL" sz="1200" dirty="0"/>
                        <a:t> [A, Clean]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[A, Clean]</a:t>
                      </a:r>
                      <a:r>
                        <a:rPr lang="en-GB" sz="1200" dirty="0"/>
                        <a:t>,</a:t>
                      </a:r>
                      <a:r>
                        <a:rPr lang="nl-NL" sz="1200" dirty="0"/>
                        <a:t> [A, Dirty]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Suck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45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80995"/>
            <a:ext cx="8337550" cy="762000"/>
          </a:xfrm>
        </p:spPr>
        <p:txBody>
          <a:bodyPr/>
          <a:lstStyle/>
          <a:p>
            <a:r>
              <a:rPr lang="en-US" altLang="en-US" dirty="0"/>
              <a:t>Agent types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114800"/>
          </a:xfrm>
        </p:spPr>
        <p:txBody>
          <a:bodyPr/>
          <a:lstStyle/>
          <a:p>
            <a:r>
              <a:rPr lang="en-US" altLang="en-US" dirty="0"/>
              <a:t> Four basic types in order of increasing generality: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Simple reflex agents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Model-based reflex agents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Goal-based agents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dirty="0"/>
              <a:t>Utility-based agents</a:t>
            </a:r>
          </a:p>
          <a:p>
            <a:r>
              <a:rPr lang="en-US" altLang="en-US" dirty="0"/>
              <a:t> All can be turned into learning agents</a:t>
            </a:r>
          </a:p>
        </p:txBody>
      </p:sp>
    </p:spTree>
    <p:extLst>
      <p:ext uri="{BB962C8B-B14F-4D97-AF65-F5344CB8AC3E}">
        <p14:creationId xmlns:p14="http://schemas.microsoft.com/office/powerpoint/2010/main" val="348463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8337550" cy="762000"/>
          </a:xfrm>
        </p:spPr>
        <p:txBody>
          <a:bodyPr/>
          <a:lstStyle/>
          <a:p>
            <a:r>
              <a:rPr lang="nl-NL" altLang="en-US" dirty="0"/>
              <a:t>Alan Turing (1912-1954)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4876800" cy="4114800"/>
          </a:xfrm>
        </p:spPr>
        <p:txBody>
          <a:bodyPr/>
          <a:lstStyle/>
          <a:p>
            <a:r>
              <a:rPr lang="nl-NL" altLang="en-US" dirty="0" err="1"/>
              <a:t>Codebreaking</a:t>
            </a:r>
            <a:r>
              <a:rPr lang="nl-NL" altLang="en-US" dirty="0"/>
              <a:t> (Enigma)</a:t>
            </a:r>
          </a:p>
          <a:p>
            <a:r>
              <a:rPr lang="nl-NL" altLang="en-US" dirty="0"/>
              <a:t>Turing Machine</a:t>
            </a:r>
          </a:p>
          <a:p>
            <a:r>
              <a:rPr lang="nl-NL" altLang="en-US" dirty="0"/>
              <a:t>Computer </a:t>
            </a:r>
            <a:r>
              <a:rPr lang="nl-NL" altLang="en-US" dirty="0" err="1"/>
              <a:t>Chess</a:t>
            </a:r>
            <a:endParaRPr lang="nl-NL" altLang="en-US" dirty="0"/>
          </a:p>
          <a:p>
            <a:r>
              <a:rPr lang="nl-NL" altLang="en-US" dirty="0"/>
              <a:t>Turing Test</a:t>
            </a:r>
          </a:p>
          <a:p>
            <a:endParaRPr lang="nl-NL" altLang="en-US" dirty="0"/>
          </a:p>
          <a:p>
            <a:r>
              <a:rPr lang="nl-NL" altLang="en-US" i="1" dirty="0"/>
              <a:t>Turing Award</a:t>
            </a:r>
          </a:p>
          <a:p>
            <a:endParaRPr lang="nl-NL" altLang="en-US" dirty="0"/>
          </a:p>
        </p:txBody>
      </p:sp>
      <p:pic>
        <p:nvPicPr>
          <p:cNvPr id="13316" name="Picture 4" descr="Alan Turing 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8800"/>
            <a:ext cx="21431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508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37412"/>
            <a:ext cx="8337550" cy="762000"/>
          </a:xfrm>
        </p:spPr>
        <p:txBody>
          <a:bodyPr/>
          <a:lstStyle/>
          <a:p>
            <a:r>
              <a:rPr lang="en-US" altLang="en-US" dirty="0"/>
              <a:t>Example: A vacuum-cleaner agent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45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</a:defRPr>
            </a:lvl9pPr>
          </a:lstStyle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1323"/>
            <a:ext cx="7924800" cy="168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3823"/>
            <a:ext cx="54864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995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Simple reflex </a:t>
            </a:r>
            <a:r>
              <a:rPr lang="nl-NL" dirty="0" err="1"/>
              <a:t>agents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Select action on the basis of only the current percept</a:t>
            </a:r>
          </a:p>
          <a:p>
            <a:pPr lvl="1"/>
            <a:r>
              <a:rPr lang="en-US" sz="2000" dirty="0"/>
              <a:t> E.g. the vacuum‐agent</a:t>
            </a:r>
          </a:p>
          <a:p>
            <a:r>
              <a:rPr lang="en-US" sz="2400" dirty="0"/>
              <a:t>Large reduction in possible percept/action situations</a:t>
            </a:r>
          </a:p>
          <a:p>
            <a:r>
              <a:rPr lang="en-US" sz="2400" dirty="0"/>
              <a:t>Implemented through </a:t>
            </a:r>
            <a:r>
              <a:rPr lang="en-US" sz="2400" i="1" dirty="0"/>
              <a:t>condition‐action</a:t>
            </a:r>
            <a:r>
              <a:rPr lang="en-US" sz="2400" dirty="0"/>
              <a:t> (</a:t>
            </a:r>
            <a:r>
              <a:rPr lang="en-US" sz="2400" i="1" dirty="0"/>
              <a:t>if-then</a:t>
            </a:r>
            <a:r>
              <a:rPr lang="en-US" sz="2400" dirty="0"/>
              <a:t>) rules</a:t>
            </a:r>
          </a:p>
          <a:p>
            <a:pPr lvl="1"/>
            <a:r>
              <a:rPr lang="en-US" sz="2000" dirty="0"/>
              <a:t>If dirty then suck</a:t>
            </a:r>
          </a:p>
          <a:p>
            <a:r>
              <a:rPr lang="en-US" sz="1800" dirty="0"/>
              <a:t>Will only work if the environment is </a:t>
            </a:r>
            <a:r>
              <a:rPr lang="en-US" sz="1800" i="1" dirty="0"/>
              <a:t>fully observable </a:t>
            </a:r>
            <a:r>
              <a:rPr lang="en-US" sz="1800" dirty="0"/>
              <a:t>otherwise infinite loops may occur</a:t>
            </a:r>
          </a:p>
          <a:p>
            <a:pPr lvl="1"/>
            <a:r>
              <a:rPr lang="en-US" sz="1600" dirty="0"/>
              <a:t>Randomization may help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9029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Model-based reflex agents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tackle </a:t>
            </a:r>
            <a:r>
              <a:rPr lang="en-US" sz="2800" i="1" dirty="0"/>
              <a:t>partially observable </a:t>
            </a:r>
            <a:r>
              <a:rPr lang="en-US" sz="2800" dirty="0"/>
              <a:t>environments</a:t>
            </a:r>
          </a:p>
          <a:p>
            <a:pPr lvl="1"/>
            <a:r>
              <a:rPr lang="en-US" sz="2400" dirty="0"/>
              <a:t>Maintain internal state</a:t>
            </a:r>
          </a:p>
          <a:p>
            <a:r>
              <a:rPr lang="en-US" sz="2800" dirty="0"/>
              <a:t>Over time update state using world knowledge</a:t>
            </a:r>
          </a:p>
          <a:p>
            <a:pPr lvl="1"/>
            <a:r>
              <a:rPr lang="en-US" sz="2400" dirty="0"/>
              <a:t>How does the world change</a:t>
            </a:r>
          </a:p>
          <a:p>
            <a:pPr lvl="1"/>
            <a:r>
              <a:rPr lang="en-US" sz="2400" dirty="0"/>
              <a:t>How do actions affect world</a:t>
            </a:r>
          </a:p>
          <a:p>
            <a:pPr lvl="1"/>
            <a:r>
              <a:rPr lang="en-US" dirty="0"/>
              <a:t>⇒ </a:t>
            </a:r>
            <a:r>
              <a:rPr lang="en-US" sz="2400" dirty="0"/>
              <a:t>Model of the World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5057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Goal-based agents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114800"/>
          </a:xfrm>
        </p:spPr>
        <p:txBody>
          <a:bodyPr/>
          <a:lstStyle/>
          <a:p>
            <a:r>
              <a:rPr lang="en-US" sz="2400" dirty="0"/>
              <a:t>The agent needs a goal to know which situations are desirable</a:t>
            </a:r>
          </a:p>
          <a:p>
            <a:pPr lvl="1"/>
            <a:r>
              <a:rPr lang="en-US" sz="2200" dirty="0"/>
              <a:t>More tricky when long sequences of actions are required to find the goal</a:t>
            </a:r>
          </a:p>
          <a:p>
            <a:r>
              <a:rPr lang="en-US" sz="2400" dirty="0"/>
              <a:t>Typically investigated in search and planning research</a:t>
            </a:r>
          </a:p>
          <a:p>
            <a:r>
              <a:rPr lang="en-US" sz="2400" dirty="0"/>
              <a:t>Major difference: future is taken into account </a:t>
            </a:r>
          </a:p>
          <a:p>
            <a:r>
              <a:rPr lang="en-US" sz="2400" dirty="0"/>
              <a:t>Is more flexible since goals are represented explicitly and can be changed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31976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794016"/>
            <a:ext cx="8458200" cy="762000"/>
          </a:xfrm>
        </p:spPr>
        <p:txBody>
          <a:bodyPr/>
          <a:lstStyle/>
          <a:p>
            <a:r>
              <a:rPr lang="nl-NL" dirty="0" err="1"/>
              <a:t>Utility-based</a:t>
            </a:r>
            <a:r>
              <a:rPr lang="nl-NL" dirty="0"/>
              <a:t> </a:t>
            </a:r>
            <a:r>
              <a:rPr lang="nl-NL" dirty="0" err="1"/>
              <a:t>agents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4114800"/>
          </a:xfrm>
        </p:spPr>
        <p:txBody>
          <a:bodyPr/>
          <a:lstStyle/>
          <a:p>
            <a:r>
              <a:rPr lang="en-GB" dirty="0"/>
              <a:t>Certain goals can be reached in different ways</a:t>
            </a:r>
          </a:p>
          <a:p>
            <a:pPr lvl="1"/>
            <a:r>
              <a:rPr lang="en-GB" dirty="0"/>
              <a:t>Some are better, have a higher utility</a:t>
            </a:r>
          </a:p>
          <a:p>
            <a:r>
              <a:rPr lang="en-GB" dirty="0"/>
              <a:t>Utility function maps a (sequence of) state(s) onto a real number</a:t>
            </a:r>
          </a:p>
          <a:p>
            <a:r>
              <a:rPr lang="en-GB" dirty="0"/>
              <a:t>Improves on goals:</a:t>
            </a:r>
          </a:p>
          <a:p>
            <a:pPr lvl="1"/>
            <a:r>
              <a:rPr lang="en-GB" dirty="0"/>
              <a:t>Selecting between conflicting goals</a:t>
            </a:r>
          </a:p>
          <a:p>
            <a:pPr lvl="1"/>
            <a:r>
              <a:rPr lang="en-GB" dirty="0"/>
              <a:t>Select appropriately between several goals based on likelihood of success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6778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5125" y="1086035"/>
            <a:ext cx="8337550" cy="762000"/>
          </a:xfrm>
        </p:spPr>
        <p:txBody>
          <a:bodyPr/>
          <a:lstStyle/>
          <a:p>
            <a:r>
              <a:rPr lang="en-GB" altLang="en-US" dirty="0"/>
              <a:t>Exam checklist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type="body" idx="1"/>
          </p:nvPr>
        </p:nvSpPr>
        <p:spPr>
          <a:xfrm>
            <a:off x="334962" y="1709489"/>
            <a:ext cx="8397875" cy="39246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altLang="en-US" sz="2800" dirty="0"/>
              <a:t> Turing test</a:t>
            </a:r>
            <a:endParaRPr lang="en-GB" altLang="en-US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2400" dirty="0"/>
              <a:t> What?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2400" dirty="0"/>
              <a:t> Why?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2400" dirty="0"/>
              <a:t> Pros/Cons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altLang="en-US" sz="2800" dirty="0"/>
              <a:t> Thinking/Acting Humanly/Rationally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2400" dirty="0"/>
              <a:t> Differences between these approaches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alt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altLang="en-US" sz="2800" dirty="0"/>
              <a:t> Examples of what current AI can/can’t do?</a:t>
            </a:r>
          </a:p>
          <a:p>
            <a:pPr>
              <a:buFont typeface="Wingdings" panose="05000000000000000000" pitchFamily="2" charset="2"/>
              <a:buChar char="q"/>
            </a:pPr>
            <a:endParaRPr lang="en-GB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64" y="-653341"/>
            <a:ext cx="4592295" cy="459229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71767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check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4582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What is an agent?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When is it rational? autonomous?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PEAS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Describing environments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observable? deterministic? episodic? static? discrete? single-agent?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Basic agent architectures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reflex, model-based reflex, goal-based, utility-based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-1981200"/>
            <a:ext cx="4572009" cy="457200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07189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/>
              <a:t>For further study…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458200" cy="4114800"/>
          </a:xfrm>
        </p:spPr>
        <p:txBody>
          <a:bodyPr/>
          <a:lstStyle/>
          <a:p>
            <a:endParaRPr lang="en-US" altLang="nl-NL" dirty="0"/>
          </a:p>
          <a:p>
            <a:endParaRPr lang="en-US" altLang="nl-NL" dirty="0"/>
          </a:p>
          <a:p>
            <a:r>
              <a:rPr lang="en-US" altLang="nl-NL" dirty="0"/>
              <a:t> Chapters 1 and 2 of </a:t>
            </a:r>
            <a:r>
              <a:rPr lang="en-US" dirty="0"/>
              <a:t>Russell and Norvig: </a:t>
            </a:r>
            <a:r>
              <a:rPr lang="en-US" i="1" dirty="0"/>
              <a:t>Artificial Intelligence: A Modern Approach, </a:t>
            </a:r>
            <a:r>
              <a:rPr lang="en-US" dirty="0"/>
              <a:t>Prentice Hall, 2010, third Edition </a:t>
            </a:r>
            <a:endParaRPr lang="en-US" altLang="nl-NL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96" y="990054"/>
            <a:ext cx="1568388" cy="198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5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/>
              <a:t>Turing Test</a:t>
            </a:r>
          </a:p>
        </p:txBody>
      </p:sp>
      <p:pic>
        <p:nvPicPr>
          <p:cNvPr id="14340" name="Picture 4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6" y="2175934"/>
            <a:ext cx="696187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2776" y="4783668"/>
            <a:ext cx="7533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Can you tell whether you are talking to an AI or a human?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15" y="3653547"/>
            <a:ext cx="2851413" cy="2851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15" y="3653547"/>
            <a:ext cx="2851413" cy="2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nl-NL" altLang="en-US" sz="2800" dirty="0"/>
              <a:t> </a:t>
            </a:r>
            <a:r>
              <a:rPr lang="nl-NL" altLang="en-US" sz="2800" dirty="0" err="1"/>
              <a:t>Think</a:t>
            </a:r>
            <a:r>
              <a:rPr lang="nl-NL" altLang="en-US" sz="2800" dirty="0"/>
              <a:t> of </a:t>
            </a:r>
            <a:r>
              <a:rPr lang="nl-NL" altLang="en-US" sz="2800" dirty="0" err="1"/>
              <a:t>an</a:t>
            </a:r>
            <a:r>
              <a:rPr lang="nl-NL" altLang="en-US" sz="2800" dirty="0"/>
              <a:t> AI </a:t>
            </a:r>
            <a:r>
              <a:rPr lang="nl-NL" altLang="en-US" sz="2800" dirty="0" err="1"/>
              <a:t>you</a:t>
            </a:r>
            <a:r>
              <a:rPr lang="nl-NL" altLang="en-US" sz="2800" dirty="0"/>
              <a:t> </a:t>
            </a:r>
            <a:r>
              <a:rPr lang="nl-NL" altLang="en-US" sz="2800" dirty="0" err="1"/>
              <a:t>know</a:t>
            </a:r>
            <a:r>
              <a:rPr lang="nl-NL" altLang="en-US" sz="2800" dirty="0"/>
              <a:t> </a:t>
            </a:r>
            <a:r>
              <a:rPr lang="nl-NL" altLang="en-US" sz="2800" dirty="0" err="1"/>
              <a:t>from</a:t>
            </a:r>
            <a:r>
              <a:rPr lang="nl-NL" altLang="en-US" sz="2800" dirty="0"/>
              <a:t> film, </a:t>
            </a:r>
            <a:r>
              <a:rPr lang="nl-NL" altLang="en-US" sz="2800" dirty="0" err="1"/>
              <a:t>books</a:t>
            </a:r>
            <a:r>
              <a:rPr lang="nl-NL" altLang="en-US" sz="2800" dirty="0"/>
              <a:t> or real life.</a:t>
            </a:r>
          </a:p>
          <a:p>
            <a:endParaRPr lang="nl-NL" altLang="en-US" sz="2800" i="1" dirty="0"/>
          </a:p>
          <a:p>
            <a:r>
              <a:rPr lang="nl-NL" altLang="en-US" sz="2800" dirty="0"/>
              <a:t> </a:t>
            </a:r>
            <a:r>
              <a:rPr lang="nl-NL" altLang="en-US" sz="2800" dirty="0" err="1"/>
              <a:t>Would</a:t>
            </a:r>
            <a:r>
              <a:rPr lang="nl-NL" altLang="en-US" sz="2800" dirty="0"/>
              <a:t> </a:t>
            </a:r>
            <a:r>
              <a:rPr lang="nl-NL" altLang="en-US" sz="2800" dirty="0" err="1"/>
              <a:t>it</a:t>
            </a:r>
            <a:r>
              <a:rPr lang="nl-NL" altLang="en-US" sz="2800" dirty="0"/>
              <a:t> pass </a:t>
            </a:r>
            <a:r>
              <a:rPr lang="nl-NL" altLang="en-US" sz="2800" dirty="0" err="1"/>
              <a:t>the</a:t>
            </a:r>
            <a:r>
              <a:rPr lang="nl-NL" altLang="en-US" sz="2800" dirty="0"/>
              <a:t> Turing test? </a:t>
            </a:r>
            <a:r>
              <a:rPr lang="nl-NL" altLang="en-US" sz="2800" dirty="0" err="1"/>
              <a:t>Why</a:t>
            </a:r>
            <a:r>
              <a:rPr lang="nl-NL" altLang="en-US" sz="2800" dirty="0"/>
              <a:t>?</a:t>
            </a:r>
          </a:p>
          <a:p>
            <a:pPr marL="203200" indent="0">
              <a:buNone/>
            </a:pPr>
            <a:endParaRPr lang="nl-NL" altLang="en-US" dirty="0"/>
          </a:p>
          <a:p>
            <a:endParaRPr lang="nl-NL" altLang="en-US" dirty="0"/>
          </a:p>
        </p:txBody>
      </p:sp>
    </p:spTree>
    <p:extLst>
      <p:ext uri="{BB962C8B-B14F-4D97-AF65-F5344CB8AC3E}">
        <p14:creationId xmlns:p14="http://schemas.microsoft.com/office/powerpoint/2010/main" val="418999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the Turing test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905000"/>
            <a:ext cx="7899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 eaLnBrk="1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32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8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lvl="2" indent="-762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  <a:defRPr sz="24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562100" marR="0" lvl="3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981200" marR="0" lvl="4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438400" marR="0" lvl="5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895600" marR="0" lvl="6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352800" marR="0" lvl="7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10000" marR="0" lvl="8" indent="-101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»"/>
              <a:defRPr sz="2000" b="0" i="0" u="none" strike="noStrike" cap="none">
                <a:solidFill>
                  <a:srgbClr val="001C3D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nl-NL" altLang="en-US" sz="2800" dirty="0"/>
              <a:t> </a:t>
            </a:r>
            <a:r>
              <a:rPr lang="nl-NL" altLang="en-US" sz="2800" dirty="0" err="1"/>
              <a:t>Can</a:t>
            </a:r>
            <a:r>
              <a:rPr lang="nl-NL" altLang="en-US" sz="2800" dirty="0"/>
              <a:t> a program pass without </a:t>
            </a:r>
            <a:r>
              <a:rPr lang="nl-NL" altLang="en-US" sz="2800" dirty="0" err="1"/>
              <a:t>being</a:t>
            </a:r>
            <a:r>
              <a:rPr lang="nl-NL" altLang="en-US" sz="2800" dirty="0"/>
              <a:t> ‘intelligent’?</a:t>
            </a:r>
            <a:endParaRPr lang="nl-NL" altLang="en-US" sz="2800" i="1" dirty="0"/>
          </a:p>
          <a:p>
            <a:endParaRPr lang="nl-NL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30" y="-407152"/>
            <a:ext cx="7326021" cy="73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26980"/>
      </p:ext>
    </p:extLst>
  </p:cSld>
  <p:clrMapOvr>
    <a:masterClrMapping/>
  </p:clrMapOvr>
</p:sld>
</file>

<file path=ppt/theme/theme1.xml><?xml version="1.0" encoding="utf-8"?>
<a:theme xmlns:a="http://schemas.openxmlformats.org/drawingml/2006/main" name="dke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ketheme" id="{FF850C6A-1A4A-4871-927D-3484DC30ABF9}" vid="{6C12E47A-9199-4D1F-8F89-2772AC6C5D65}"/>
    </a:ext>
  </a:extLst>
</a:theme>
</file>

<file path=ppt/theme/theme2.xml><?xml version="1.0" encoding="utf-8"?>
<a:theme xmlns:a="http://schemas.openxmlformats.org/drawingml/2006/main" name="1_Office-thema">
  <a:themeElements>
    <a:clrScheme name="Office-the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hema">
      <a:majorFont>
        <a:latin typeface="Verdana"/>
        <a:ea typeface="DejaVu Sans"/>
        <a:cs typeface="DejaVu Sans"/>
      </a:majorFont>
      <a:minorFont>
        <a:latin typeface="Verdana"/>
        <a:ea typeface="DejaVu Sans"/>
        <a:cs typeface="DejaVu Sans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Office-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dketheme</Template>
  <TotalTime>1465</TotalTime>
  <Words>2698</Words>
  <Application>Microsoft Office PowerPoint</Application>
  <PresentationFormat>On-screen Show (4:3)</PresentationFormat>
  <Paragraphs>539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Monotype Corsiva</vt:lpstr>
      <vt:lpstr>Times New Roman</vt:lpstr>
      <vt:lpstr>Verdana</vt:lpstr>
      <vt:lpstr>Wingdings</vt:lpstr>
      <vt:lpstr>dketheme</vt:lpstr>
      <vt:lpstr>1_Office-thema</vt:lpstr>
      <vt:lpstr>PowerPoint Presentation</vt:lpstr>
      <vt:lpstr>Course Material</vt:lpstr>
      <vt:lpstr>Grading</vt:lpstr>
      <vt:lpstr>How much study?</vt:lpstr>
      <vt:lpstr>Who is this?</vt:lpstr>
      <vt:lpstr>Alan Turing (1912-1954)</vt:lpstr>
      <vt:lpstr>Turing Test</vt:lpstr>
      <vt:lpstr>Examples</vt:lpstr>
      <vt:lpstr>Problems with the Turing test</vt:lpstr>
      <vt:lpstr>Gaming the Turing Test</vt:lpstr>
      <vt:lpstr>Chinese room</vt:lpstr>
      <vt:lpstr>Welsh room</vt:lpstr>
      <vt:lpstr>Welsh room – what was said</vt:lpstr>
      <vt:lpstr>Problems with the Turing test</vt:lpstr>
      <vt:lpstr>Summarise - Problems with the Turing test</vt:lpstr>
      <vt:lpstr>Advantages of Turing Test</vt:lpstr>
      <vt:lpstr>Human-like behaviour can be useful</vt:lpstr>
      <vt:lpstr>CAPTCHA and the Turing Test</vt:lpstr>
      <vt:lpstr>Total Turing Test</vt:lpstr>
      <vt:lpstr>More to AI than the Turing Test</vt:lpstr>
      <vt:lpstr>Rational programs</vt:lpstr>
      <vt:lpstr>A brief potted history of AI </vt:lpstr>
      <vt:lpstr>AI comes in waves</vt:lpstr>
      <vt:lpstr>General AI is always just a few years away</vt:lpstr>
      <vt:lpstr>Modern examples of AI</vt:lpstr>
      <vt:lpstr>Spam Fighting</vt:lpstr>
      <vt:lpstr>Vacuum cleaning</vt:lpstr>
      <vt:lpstr>ChatGPT</vt:lpstr>
      <vt:lpstr>AI generated Art</vt:lpstr>
      <vt:lpstr>Protein folding</vt:lpstr>
      <vt:lpstr>Go</vt:lpstr>
      <vt:lpstr>Autonomous Driving</vt:lpstr>
      <vt:lpstr>Quiz Show contestant</vt:lpstr>
      <vt:lpstr>Limits</vt:lpstr>
      <vt:lpstr>More limitations?</vt:lpstr>
      <vt:lpstr>PowerPoint Presentation</vt:lpstr>
      <vt:lpstr>Agents</vt:lpstr>
      <vt:lpstr>Agents</vt:lpstr>
      <vt:lpstr>Example of agents</vt:lpstr>
      <vt:lpstr>Example: Mars Exploration Rover</vt:lpstr>
      <vt:lpstr>Example: Air Traffic Control</vt:lpstr>
      <vt:lpstr>Vacuum-cleaner world</vt:lpstr>
      <vt:lpstr>A vacuum-cleaner agent</vt:lpstr>
      <vt:lpstr>Rational agents</vt:lpstr>
      <vt:lpstr>Rational agents</vt:lpstr>
      <vt:lpstr>Rational agents</vt:lpstr>
      <vt:lpstr>PEAS</vt:lpstr>
      <vt:lpstr>Environment types</vt:lpstr>
      <vt:lpstr>Environment types</vt:lpstr>
      <vt:lpstr>Environment Types</vt:lpstr>
      <vt:lpstr>Environment types</vt:lpstr>
      <vt:lpstr>Environment types</vt:lpstr>
      <vt:lpstr>Exercise: Environment types</vt:lpstr>
      <vt:lpstr>Environment types</vt:lpstr>
      <vt:lpstr>Environment types</vt:lpstr>
      <vt:lpstr>The structure of Agents</vt:lpstr>
      <vt:lpstr>Agent functions and programs</vt:lpstr>
      <vt:lpstr>Table-lookup agent</vt:lpstr>
      <vt:lpstr>Agent types</vt:lpstr>
      <vt:lpstr>Example: A vacuum-cleaner agent</vt:lpstr>
      <vt:lpstr>Simple reflex agents </vt:lpstr>
      <vt:lpstr>Model-based reflex agents</vt:lpstr>
      <vt:lpstr>Goal-based agents</vt:lpstr>
      <vt:lpstr>Utility-based agents</vt:lpstr>
      <vt:lpstr>Exam checklist</vt:lpstr>
      <vt:lpstr>Exam check list</vt:lpstr>
      <vt:lpstr>For further study…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Cavill Rachel (DKE)</dc:creator>
  <cp:lastModifiedBy>Cavill, Rachel (DACS)</cp:lastModifiedBy>
  <cp:revision>40</cp:revision>
  <dcterms:created xsi:type="dcterms:W3CDTF">2018-09-03T09:43:01Z</dcterms:created>
  <dcterms:modified xsi:type="dcterms:W3CDTF">2025-08-28T10:40:31Z</dcterms:modified>
</cp:coreProperties>
</file>